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85" r:id="rId2"/>
    <p:sldId id="277" r:id="rId3"/>
    <p:sldId id="275" r:id="rId4"/>
    <p:sldId id="278" r:id="rId5"/>
    <p:sldId id="280" r:id="rId6"/>
    <p:sldId id="288" r:id="rId7"/>
    <p:sldId id="289" r:id="rId8"/>
    <p:sldId id="290" r:id="rId9"/>
    <p:sldId id="291" r:id="rId10"/>
    <p:sldId id="279" r:id="rId11"/>
    <p:sldId id="292" r:id="rId12"/>
    <p:sldId id="287" r:id="rId13"/>
    <p:sldId id="281" r:id="rId14"/>
    <p:sldId id="293" r:id="rId15"/>
    <p:sldId id="294" r:id="rId16"/>
    <p:sldId id="295" r:id="rId17"/>
    <p:sldId id="276" r:id="rId18"/>
    <p:sldId id="28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8315" autoAdjust="0"/>
  </p:normalViewPr>
  <p:slideViewPr>
    <p:cSldViewPr snapToGrid="0">
      <p:cViewPr varScale="1">
        <p:scale>
          <a:sx n="69" d="100"/>
          <a:sy n="69" d="100"/>
        </p:scale>
        <p:origin x="21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1ACB5A-4770-4A93-B7E1-AB21541FF5C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4F409D-BF38-486C-8BE8-3C397C48D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63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everyone. My name is Anish Rana and you are watching Kubernetes web series. </a:t>
            </a:r>
          </a:p>
          <a:p>
            <a:r>
              <a:rPr lang="en-US" dirty="0"/>
              <a:t>As of now, we have successfully completed some topics. If you have not watched those previous videos, then you may click on I button. </a:t>
            </a:r>
          </a:p>
          <a:p>
            <a:endParaRPr lang="en-US" dirty="0"/>
          </a:p>
          <a:p>
            <a:r>
              <a:rPr lang="en-US" dirty="0"/>
              <a:t>Just for your information, this power point document can be downloaded from my </a:t>
            </a:r>
            <a:r>
              <a:rPr lang="en-US" dirty="0" err="1"/>
              <a:t>Github</a:t>
            </a:r>
            <a:r>
              <a:rPr lang="en-US" dirty="0"/>
              <a:t> page.  Besides this, subtitle for different language, such as English, French, Russian and German, is available for this video.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page : https://github.com/anishrana2001/Kubernetes/tree/main/05%20POD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Kubernetes Series : https://www.youtube.com/watch?v=ijIRe8lwzc4&amp;list=PLu9E__aIIE2kTpa3XySpepuKJYHI_jYC5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27227-0633-4FD9-AB2A-03675A359E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31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907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414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680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906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5417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4741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585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949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4043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72C9A-DD8E-45E1-A662-4910C021E3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78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59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905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933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922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922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4F409D-BF38-486C-8BE8-3C397C48D00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329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0D77A-9E10-4D14-A9D7-019F5C75FA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B789C8-E0F1-469A-B276-F6EC51BD20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5F24E-6B43-45CF-B28A-B5E368476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1A35A-399E-45F8-A7C6-659DFB9FB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1642D-C62E-43B1-A666-E935A5740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32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4786B-9445-407D-A783-75651105D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395E49-A5C1-47DE-B0F6-7C1E1D3B7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BD6DE-2E57-4DF6-97ED-791852E80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539B2-488E-4673-B1BF-7CF1A193D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F0D33-2885-4450-80B4-F33A56059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00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4CAE59-0AE5-4325-81E2-D492A73D58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26BD1C-EA92-4340-9F4F-E06816D56B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151A2-118C-4A08-99E8-68E620EBC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F0270-4930-4667-8802-0A1D3F9D9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2F8E4-532D-4626-A975-B5EAECC84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430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3891D-B969-4666-AA9D-F6DE42851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B2427-8B08-468D-8687-30AF3D37F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11932-1399-4573-8313-CA15FD426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FFAA8-76F7-471A-8B36-28272CE6D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6ADA0-E181-4710-AAAC-A5FA7AD91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379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46D3-89AE-4268-9C2F-961A1198F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64771-937A-4CAE-8F4B-7DBD4D6F2C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24EDC1-08D5-4D0F-B1C7-04CE8EB52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923A3-85C6-4AAD-8E92-253962457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1DF38-2B85-4044-A6DC-7654246BC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66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A0C0F-DAD1-40AA-8AFE-581E46541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52542-BFAC-4056-B637-A6C012A63D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AD194F-F7C5-432A-BAB6-6901A49440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894EB-4439-4E1B-A0D7-A873E9F80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FE77D-CE21-4D39-9E24-1938C5828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53EF75-BE87-4DEA-8267-D132156F4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889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BCF73-310C-48CE-B711-A3270A053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A1165-CD59-4E03-836F-0387FCDD5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3D3AA3-E934-4621-A13C-21E2DFBE1C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C2B8CE-6186-4C2B-B992-B396D8DF17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8009E6-954E-47D0-B1BF-D040AC7806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AFD636-1498-4427-9BCC-AC36D0BDA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3FF7E8-BF71-48B3-9C8F-F3CA066F8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DE4C3C-56C3-4819-A9D8-1D8D3E2E8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70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6DE2-F952-436E-853F-AA73644E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6F7CA-F592-4D0E-AAD1-9EA4FB371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B7639D-4538-432A-8507-3D3936654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B98F2C-FCF3-4082-AAC5-C752C0A39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784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80F78B-6A69-485D-B64E-ED7E92CC5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C60F4E-3FBB-42EC-8174-06AE93547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27A477-ED42-490D-9B65-82B02D2AA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05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81AA5-CFFA-44E7-B77D-5551EC3C3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C6B9F-556A-4F0D-BAE5-7A9A00CBC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02C0D-95F5-4236-8664-1CBC067ED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864D67-6D4D-4FDE-AD58-60D1E303C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6D046C-844A-45A3-8C11-8B7DFE933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F78A3-8F73-4E4F-A504-7D208A901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29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08D7C-AC1F-4DA0-8606-411010D50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881368-59EC-4C45-B85B-37145F6253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799E06-C07F-4042-AF63-2976DBBC6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9B9D5E-B3B5-475F-BDC1-ACA67F41C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F4292-E085-4C59-8533-33A0DC161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0C05A-3B53-4C52-911F-8CE50172A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943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4E0191-255A-41E3-92B1-4D0A43C86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4CB237-58BF-4971-98EF-8856151AA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18024-E30B-482B-9F2A-B0D3AE80E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7CDB1-BE50-43B0-B869-87BF1261FDD1}" type="datetimeFigureOut">
              <a:rPr lang="en-US" smtClean="0"/>
              <a:t>2023-01-01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D7326-7EB2-48C4-AB63-2BF1485070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0B312-0B7D-43A6-BF3D-CDF1BFA6C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60449-780C-4B24-9AC0-9746980DB2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72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tasks/configure-pod-container/static-pod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B53713D-BAD9-4B32-97FE-270DCA410D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848" y="1836055"/>
            <a:ext cx="7670287" cy="50444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506481-CD3B-4A61-BB16-71FC152C1D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22" y="3279634"/>
            <a:ext cx="5612744" cy="360086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2785A76-1A39-4884-87BD-D54ABEE2F163}"/>
              </a:ext>
            </a:extLst>
          </p:cNvPr>
          <p:cNvGrpSpPr/>
          <p:nvPr/>
        </p:nvGrpSpPr>
        <p:grpSpPr>
          <a:xfrm>
            <a:off x="8536923" y="5613399"/>
            <a:ext cx="3461113" cy="1041400"/>
            <a:chOff x="1485900" y="1143000"/>
            <a:chExt cx="3543300" cy="10414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B56D767-A8DB-4D92-9B52-E9F23B82366C}"/>
                </a:ext>
              </a:extLst>
            </p:cNvPr>
            <p:cNvSpPr/>
            <p:nvPr/>
          </p:nvSpPr>
          <p:spPr>
            <a:xfrm>
              <a:off x="1485900" y="1143000"/>
              <a:ext cx="3543300" cy="1041400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BFDCFAC-B0B4-4C81-8A22-3397FBE16CCF}"/>
                </a:ext>
              </a:extLst>
            </p:cNvPr>
            <p:cNvSpPr/>
            <p:nvPr/>
          </p:nvSpPr>
          <p:spPr>
            <a:xfrm>
              <a:off x="1600200" y="1346200"/>
              <a:ext cx="800100" cy="7239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A0959D67-536F-43DF-A3E1-9896EF3547EB}"/>
                </a:ext>
              </a:extLst>
            </p:cNvPr>
            <p:cNvSpPr/>
            <p:nvPr/>
          </p:nvSpPr>
          <p:spPr>
            <a:xfrm rot="5400000">
              <a:off x="1854200" y="1536700"/>
              <a:ext cx="381000" cy="317500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80FF32-6B90-434C-A713-7D5FFE4F8F4A}"/>
                </a:ext>
              </a:extLst>
            </p:cNvPr>
            <p:cNvSpPr txBox="1"/>
            <p:nvPr/>
          </p:nvSpPr>
          <p:spPr>
            <a:xfrm>
              <a:off x="2641600" y="1433840"/>
              <a:ext cx="22987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WATCH NOW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71DDF5E-8DDB-438C-8940-DEAB95AE81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780" y="-35562"/>
            <a:ext cx="4176220" cy="3698241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F1C8CA3-9835-4DE5-B9FC-5A30AF9283B8}"/>
              </a:ext>
            </a:extLst>
          </p:cNvPr>
          <p:cNvSpPr/>
          <p:nvPr/>
        </p:nvSpPr>
        <p:spPr>
          <a:xfrm>
            <a:off x="645967" y="5384800"/>
            <a:ext cx="4056662" cy="149569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800000"/>
                </a:highlight>
              </a:rPr>
              <a:t>Theory + LAB + Documents </a:t>
            </a:r>
            <a:r>
              <a:rPr lang="en-US" dirty="0">
                <a:highlight>
                  <a:srgbClr val="000000"/>
                </a:highlight>
                <a:sym typeface="Wingdings" panose="05000000000000000000" pitchFamily="2" charset="2"/>
              </a:rPr>
              <a:t></a:t>
            </a:r>
            <a:r>
              <a:rPr lang="en-US" dirty="0">
                <a:highlight>
                  <a:srgbClr val="800000"/>
                </a:highlight>
              </a:rPr>
              <a:t> All free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715342E-7CE1-4A9F-BEC7-04DEDCA715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24902" cy="3279634"/>
          </a:xfrm>
          <a:prstGeom prst="rect">
            <a:avLst/>
          </a:prstGeom>
        </p:spPr>
      </p:pic>
      <p:sp>
        <p:nvSpPr>
          <p:cNvPr id="18" name="Scroll: Horizontal 17">
            <a:extLst>
              <a:ext uri="{FF2B5EF4-FFF2-40B4-BE49-F238E27FC236}">
                <a16:creationId xmlns:a16="http://schemas.microsoft.com/office/drawing/2014/main" id="{D55DA684-871E-4081-8520-FB99D4CB1390}"/>
              </a:ext>
            </a:extLst>
          </p:cNvPr>
          <p:cNvSpPr/>
          <p:nvPr/>
        </p:nvSpPr>
        <p:spPr>
          <a:xfrm>
            <a:off x="3454400" y="3279634"/>
            <a:ext cx="3136880" cy="2333765"/>
          </a:xfrm>
          <a:prstGeom prst="horizontalScroll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perspectiveAbove"/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POD</a:t>
            </a:r>
          </a:p>
        </p:txBody>
      </p:sp>
      <p:sp>
        <p:nvSpPr>
          <p:cNvPr id="13" name="Heptagon 12">
            <a:extLst>
              <a:ext uri="{FF2B5EF4-FFF2-40B4-BE49-F238E27FC236}">
                <a16:creationId xmlns:a16="http://schemas.microsoft.com/office/drawing/2014/main" id="{376C97E0-82B6-40DF-AC1E-FB525648232B}"/>
              </a:ext>
            </a:extLst>
          </p:cNvPr>
          <p:cNvSpPr/>
          <p:nvPr/>
        </p:nvSpPr>
        <p:spPr>
          <a:xfrm>
            <a:off x="4046711" y="3583708"/>
            <a:ext cx="1720822" cy="1567543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be1">
            <a:extLst>
              <a:ext uri="{FF2B5EF4-FFF2-40B4-BE49-F238E27FC236}">
                <a16:creationId xmlns:a16="http://schemas.microsoft.com/office/drawing/2014/main" id="{D9AC9835-9FED-45FF-B835-86A94622AAC0}"/>
              </a:ext>
            </a:extLst>
          </p:cNvPr>
          <p:cNvSpPr/>
          <p:nvPr/>
        </p:nvSpPr>
        <p:spPr>
          <a:xfrm>
            <a:off x="4537307" y="4004785"/>
            <a:ext cx="739629" cy="725388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7C16C6-E21F-4350-870D-5ED5794EA2A8}"/>
              </a:ext>
            </a:extLst>
          </p:cNvPr>
          <p:cNvSpPr txBox="1"/>
          <p:nvPr/>
        </p:nvSpPr>
        <p:spPr>
          <a:xfrm>
            <a:off x="4543471" y="422275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POD</a:t>
            </a:r>
          </a:p>
        </p:txBody>
      </p:sp>
    </p:spTree>
    <p:extLst>
      <p:ext uri="{BB962C8B-B14F-4D97-AF65-F5344CB8AC3E}">
        <p14:creationId xmlns:p14="http://schemas.microsoft.com/office/powerpoint/2010/main" val="404425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35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36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37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38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0" presetID="34" presetClass="emph" presetSubtype="0" fill="hold" grpId="2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4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4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4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1" fill="hold" grpId="1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48" dur="3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49" dur="3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1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52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53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1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56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57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59" presetID="8" presetClass="emph" presetSubtype="0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60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13" grpId="0" animBg="1"/>
          <p:bldP spid="15" grpId="0" animBg="1"/>
          <p:bldP spid="15" grpId="1" animBg="1"/>
          <p:bldP spid="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35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36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37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38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0" presetID="34" presetClass="emph" presetSubtype="0" fill="hold" grpId="2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4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4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4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1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3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3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59" presetID="8" presetClass="emph" presetSubtype="0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60" dur="2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13" grpId="0" animBg="1"/>
          <p:bldP spid="15" grpId="0" animBg="1"/>
          <p:bldP spid="15" grpId="1" animBg="1"/>
          <p:bldP spid="19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0072F-140B-4805-8DD4-05C14F27F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258" y="172720"/>
            <a:ext cx="10515600" cy="6360160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sz="2200" dirty="0"/>
          </a:p>
          <a:p>
            <a:r>
              <a:rPr lang="en-US" sz="2600" dirty="0"/>
              <a:t>Pod can be created by </a:t>
            </a:r>
            <a:r>
              <a:rPr lang="en-US" sz="2600" dirty="0">
                <a:solidFill>
                  <a:srgbClr val="FF0000"/>
                </a:solidFill>
              </a:rPr>
              <a:t>Yaml file</a:t>
            </a:r>
            <a:r>
              <a:rPr lang="en-US" sz="2600" dirty="0"/>
              <a:t> or through command line</a:t>
            </a:r>
          </a:p>
          <a:p>
            <a:r>
              <a:rPr lang="en-US" sz="2600" dirty="0">
                <a:solidFill>
                  <a:srgbClr val="FF0000"/>
                </a:solidFill>
              </a:rPr>
              <a:t>Yaml file </a:t>
            </a:r>
            <a:r>
              <a:rPr lang="en-US" sz="2600" dirty="0"/>
              <a:t>for POD:</a:t>
            </a:r>
          </a:p>
          <a:p>
            <a:pPr marL="0" indent="0">
              <a:buNone/>
            </a:pPr>
            <a:r>
              <a:rPr lang="en-US" sz="2600" dirty="0"/>
              <a:t>++++++++++++++++++++++ </a:t>
            </a:r>
          </a:p>
          <a:p>
            <a:pPr marL="457200" lvl="1" indent="0">
              <a:buNone/>
            </a:pPr>
            <a:r>
              <a:rPr lang="en-US" sz="1900" dirty="0" err="1">
                <a:solidFill>
                  <a:srgbClr val="00B050"/>
                </a:solidFill>
              </a:rPr>
              <a:t>apiVersion</a:t>
            </a:r>
            <a:r>
              <a:rPr lang="en-US" sz="1900" dirty="0"/>
              <a:t>: </a:t>
            </a:r>
            <a:r>
              <a:rPr lang="en-US" sz="1900" dirty="0" err="1"/>
              <a:t>v1</a:t>
            </a:r>
            <a:endParaRPr lang="en-US" sz="1900" dirty="0"/>
          </a:p>
          <a:p>
            <a:pPr marL="457200" lvl="1" indent="0">
              <a:buNone/>
            </a:pPr>
            <a:r>
              <a:rPr lang="en-US" sz="1900" dirty="0">
                <a:solidFill>
                  <a:srgbClr val="00B050"/>
                </a:solidFill>
              </a:rPr>
              <a:t>kind</a:t>
            </a:r>
            <a:r>
              <a:rPr lang="en-US" sz="1900" dirty="0"/>
              <a:t>: Pod</a:t>
            </a:r>
          </a:p>
          <a:p>
            <a:pPr marL="457200" lvl="1" indent="0">
              <a:buNone/>
            </a:pPr>
            <a:r>
              <a:rPr lang="en-US" sz="1900" dirty="0">
                <a:solidFill>
                  <a:srgbClr val="00B050"/>
                </a:solidFill>
              </a:rPr>
              <a:t>metadata</a:t>
            </a:r>
            <a:r>
              <a:rPr lang="en-US" sz="1900" dirty="0"/>
              <a:t>:</a:t>
            </a:r>
          </a:p>
          <a:p>
            <a:pPr marL="457200" lvl="1" indent="0">
              <a:buNone/>
            </a:pPr>
            <a:r>
              <a:rPr lang="en-US" sz="1900" dirty="0"/>
              <a:t>  </a:t>
            </a:r>
            <a:r>
              <a:rPr lang="en-US" sz="1900" dirty="0">
                <a:solidFill>
                  <a:srgbClr val="00B050"/>
                </a:solidFill>
              </a:rPr>
              <a:t>name</a:t>
            </a:r>
            <a:r>
              <a:rPr lang="en-US" sz="1900" dirty="0"/>
              <a:t>: nginx</a:t>
            </a:r>
          </a:p>
          <a:p>
            <a:pPr marL="457200" lvl="1" indent="0">
              <a:buNone/>
            </a:pPr>
            <a:r>
              <a:rPr lang="en-US" sz="1900" dirty="0">
                <a:solidFill>
                  <a:srgbClr val="00B050"/>
                </a:solidFill>
              </a:rPr>
              <a:t>spec</a:t>
            </a:r>
            <a:r>
              <a:rPr lang="en-US" sz="1900" dirty="0"/>
              <a:t>:</a:t>
            </a:r>
          </a:p>
          <a:p>
            <a:pPr marL="457200" lvl="1" indent="0">
              <a:buNone/>
            </a:pPr>
            <a:r>
              <a:rPr lang="en-US" sz="1900" dirty="0"/>
              <a:t>  </a:t>
            </a:r>
            <a:r>
              <a:rPr lang="en-US" sz="1900" dirty="0">
                <a:solidFill>
                  <a:srgbClr val="00B050"/>
                </a:solidFill>
              </a:rPr>
              <a:t>containers</a:t>
            </a:r>
            <a:r>
              <a:rPr lang="en-US" sz="1900" dirty="0"/>
              <a:t>:</a:t>
            </a:r>
          </a:p>
          <a:p>
            <a:pPr marL="457200" lvl="1" indent="0">
              <a:buNone/>
            </a:pPr>
            <a:r>
              <a:rPr lang="en-US" sz="1900" dirty="0"/>
              <a:t>  - </a:t>
            </a:r>
            <a:r>
              <a:rPr lang="en-US" sz="1900" dirty="0">
                <a:solidFill>
                  <a:srgbClr val="00B050"/>
                </a:solidFill>
              </a:rPr>
              <a:t>name</a:t>
            </a:r>
            <a:r>
              <a:rPr lang="en-US" sz="1900" dirty="0"/>
              <a:t>: nginx</a:t>
            </a:r>
          </a:p>
          <a:p>
            <a:pPr marL="457200" lvl="1" indent="0">
              <a:buNone/>
            </a:pPr>
            <a:r>
              <a:rPr lang="en-US" sz="1900" dirty="0"/>
              <a:t>    </a:t>
            </a:r>
            <a:r>
              <a:rPr lang="en-US" sz="1900" dirty="0">
                <a:solidFill>
                  <a:srgbClr val="00B050"/>
                </a:solidFill>
              </a:rPr>
              <a:t>image</a:t>
            </a:r>
            <a:r>
              <a:rPr lang="en-US" sz="1900" dirty="0"/>
              <a:t>: </a:t>
            </a:r>
            <a:r>
              <a:rPr lang="en-US" sz="1900" dirty="0" err="1"/>
              <a:t>nginx:1.14.2</a:t>
            </a:r>
            <a:endParaRPr lang="en-US" sz="1900" dirty="0"/>
          </a:p>
          <a:p>
            <a:pPr marL="457200" lvl="1" indent="0">
              <a:buNone/>
            </a:pPr>
            <a:r>
              <a:rPr lang="en-US" sz="1900" dirty="0"/>
              <a:t>    </a:t>
            </a:r>
            <a:r>
              <a:rPr lang="en-US" sz="1900" dirty="0">
                <a:solidFill>
                  <a:srgbClr val="00B050"/>
                </a:solidFill>
              </a:rPr>
              <a:t>ports</a:t>
            </a:r>
            <a:r>
              <a:rPr lang="en-US" sz="1900" dirty="0"/>
              <a:t>:</a:t>
            </a:r>
          </a:p>
          <a:p>
            <a:pPr marL="457200" lvl="1" indent="0">
              <a:buNone/>
            </a:pPr>
            <a:r>
              <a:rPr lang="en-US" sz="1900" dirty="0"/>
              <a:t>    - </a:t>
            </a:r>
            <a:r>
              <a:rPr lang="en-US" sz="1900" dirty="0" err="1">
                <a:solidFill>
                  <a:srgbClr val="00B050"/>
                </a:solidFill>
              </a:rPr>
              <a:t>containerPort</a:t>
            </a:r>
            <a:r>
              <a:rPr lang="en-US" sz="1900" dirty="0"/>
              <a:t>: 80</a:t>
            </a:r>
          </a:p>
          <a:p>
            <a:pPr marL="0" indent="0">
              <a:buNone/>
            </a:pPr>
            <a:r>
              <a:rPr lang="en-US" sz="2200" dirty="0"/>
              <a:t>++++++++++++++++++++++++++++</a:t>
            </a:r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pPr lvl="1"/>
            <a:endParaRPr lang="en-US" sz="2600" dirty="0"/>
          </a:p>
          <a:p>
            <a:pPr marL="457200" lvl="1" indent="0">
              <a:buNone/>
            </a:pPr>
            <a:endParaRPr lang="en-US" sz="2600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47FD43-AA07-4FA4-ACC5-71E68437327A}"/>
              </a:ext>
            </a:extLst>
          </p:cNvPr>
          <p:cNvSpPr/>
          <p:nvPr/>
        </p:nvSpPr>
        <p:spPr>
          <a:xfrm>
            <a:off x="924560" y="3952240"/>
            <a:ext cx="1554480" cy="32512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4D4402-3729-4C22-863C-4347853725E2}"/>
              </a:ext>
            </a:extLst>
          </p:cNvPr>
          <p:cNvSpPr/>
          <p:nvPr/>
        </p:nvSpPr>
        <p:spPr>
          <a:xfrm>
            <a:off x="995680" y="4307840"/>
            <a:ext cx="2052320" cy="32512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42EBE8-6B5D-469B-842B-501355916093}"/>
              </a:ext>
            </a:extLst>
          </p:cNvPr>
          <p:cNvSpPr/>
          <p:nvPr/>
        </p:nvSpPr>
        <p:spPr>
          <a:xfrm>
            <a:off x="1127760" y="4917440"/>
            <a:ext cx="2052320" cy="32512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41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8E5BA-74E3-4EF1-931E-9B67D15D0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35280"/>
            <a:ext cx="12192000" cy="58416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[root@workernode1 ~]# </a:t>
            </a:r>
            <a:r>
              <a:rPr lang="en-US" dirty="0" err="1"/>
              <a:t>ps</a:t>
            </a:r>
            <a:r>
              <a:rPr lang="en-US" dirty="0"/>
              <a:t> aux | grep </a:t>
            </a:r>
            <a:r>
              <a:rPr lang="en-US" dirty="0" err="1"/>
              <a:t>kubelet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root         771  0.5  5.0 1935128 114504 ?      </a:t>
            </a:r>
            <a:r>
              <a:rPr lang="en-US" dirty="0" err="1"/>
              <a:t>Ssl</a:t>
            </a:r>
            <a:r>
              <a:rPr lang="en-US" dirty="0"/>
              <a:t>  21:55   0:35 /</a:t>
            </a:r>
            <a:r>
              <a:rPr lang="en-US" dirty="0" err="1"/>
              <a:t>usr</a:t>
            </a:r>
            <a:r>
              <a:rPr lang="en-US" dirty="0"/>
              <a:t>/bin/</a:t>
            </a:r>
            <a:r>
              <a:rPr lang="en-US" dirty="0" err="1"/>
              <a:t>kubelet</a:t>
            </a:r>
            <a:r>
              <a:rPr lang="en-US" dirty="0"/>
              <a:t> --bootstrap-</a:t>
            </a:r>
            <a:r>
              <a:rPr lang="en-US" dirty="0" err="1"/>
              <a:t>kubeconfig</a:t>
            </a:r>
            <a:r>
              <a:rPr lang="en-US" dirty="0"/>
              <a:t>=/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kubernetes</a:t>
            </a:r>
            <a:r>
              <a:rPr lang="en-US" dirty="0"/>
              <a:t>/bootstrap-</a:t>
            </a:r>
            <a:r>
              <a:rPr lang="en-US" dirty="0" err="1"/>
              <a:t>kubelet.conf</a:t>
            </a:r>
            <a:r>
              <a:rPr lang="en-US" dirty="0"/>
              <a:t> --</a:t>
            </a:r>
            <a:r>
              <a:rPr lang="en-US" dirty="0" err="1"/>
              <a:t>kubeconfig</a:t>
            </a:r>
            <a:r>
              <a:rPr lang="en-US" dirty="0"/>
              <a:t>=/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kubernetes</a:t>
            </a:r>
            <a:r>
              <a:rPr lang="en-US" dirty="0"/>
              <a:t>/</a:t>
            </a:r>
            <a:r>
              <a:rPr lang="en-US" dirty="0" err="1"/>
              <a:t>kubelet.conf</a:t>
            </a:r>
            <a:r>
              <a:rPr lang="en-US" dirty="0"/>
              <a:t> </a:t>
            </a:r>
            <a:r>
              <a:rPr lang="en-US" b="1" dirty="0">
                <a:solidFill>
                  <a:schemeClr val="accent6"/>
                </a:solidFill>
              </a:rPr>
              <a:t>--config=/var/lib/</a:t>
            </a:r>
            <a:r>
              <a:rPr lang="en-US" b="1" dirty="0" err="1">
                <a:solidFill>
                  <a:schemeClr val="accent6"/>
                </a:solidFill>
              </a:rPr>
              <a:t>kubelet</a:t>
            </a:r>
            <a:r>
              <a:rPr lang="en-US" b="1" dirty="0">
                <a:solidFill>
                  <a:schemeClr val="accent6"/>
                </a:solidFill>
              </a:rPr>
              <a:t>/</a:t>
            </a:r>
            <a:r>
              <a:rPr lang="en-US" b="1" dirty="0" err="1">
                <a:solidFill>
                  <a:schemeClr val="accent6"/>
                </a:solidFill>
              </a:rPr>
              <a:t>config.yaml</a:t>
            </a:r>
            <a:r>
              <a:rPr lang="en-US" b="1" dirty="0">
                <a:solidFill>
                  <a:schemeClr val="accent6"/>
                </a:solidFill>
              </a:rPr>
              <a:t> </a:t>
            </a:r>
            <a:r>
              <a:rPr lang="en-US" dirty="0"/>
              <a:t>--container-runtime=remote --container-runtime-endpoint=unix:///var/run/containerd/containerd.sock --pod-infra-container-image=registry.k8s.io/pause:3.8</a:t>
            </a:r>
          </a:p>
          <a:p>
            <a:pPr marL="0" indent="0">
              <a:buNone/>
            </a:pPr>
            <a:r>
              <a:rPr lang="en-US" dirty="0"/>
              <a:t>  root       42991  0.0  0.0 221796  2260 pts/0    S+   23:45   0:00 grep --color=auto </a:t>
            </a:r>
            <a:r>
              <a:rPr lang="en-US" dirty="0" err="1"/>
              <a:t>kubelet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                    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staticPodPath</a:t>
            </a:r>
            <a:r>
              <a:rPr lang="en-US" dirty="0"/>
              <a:t>: </a:t>
            </a:r>
            <a:r>
              <a:rPr lang="en-US" b="1" dirty="0">
                <a:solidFill>
                  <a:schemeClr val="accent6"/>
                </a:solidFill>
              </a:rPr>
              <a:t>/</a:t>
            </a:r>
            <a:r>
              <a:rPr lang="en-US" b="1" dirty="0" err="1">
                <a:solidFill>
                  <a:schemeClr val="accent6"/>
                </a:solidFill>
              </a:rPr>
              <a:t>etc</a:t>
            </a:r>
            <a:r>
              <a:rPr lang="en-US" b="1" dirty="0">
                <a:solidFill>
                  <a:schemeClr val="accent6"/>
                </a:solidFill>
              </a:rPr>
              <a:t>/</a:t>
            </a:r>
            <a:r>
              <a:rPr lang="en-US" b="1" dirty="0" err="1">
                <a:solidFill>
                  <a:schemeClr val="accent6"/>
                </a:solidFill>
              </a:rPr>
              <a:t>kubernetes</a:t>
            </a:r>
            <a:r>
              <a:rPr lang="en-US" b="1" dirty="0">
                <a:solidFill>
                  <a:schemeClr val="accent6"/>
                </a:solidFill>
              </a:rPr>
              <a:t>/manifests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BB0E79-39C0-4D96-B81D-408B9FF36CB4}"/>
              </a:ext>
            </a:extLst>
          </p:cNvPr>
          <p:cNvSpPr/>
          <p:nvPr/>
        </p:nvSpPr>
        <p:spPr>
          <a:xfrm>
            <a:off x="0" y="4673600"/>
            <a:ext cx="3738880" cy="528320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[root@workernode1 ~]#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E0FBF7-75CD-41E1-962D-6EF2CDFD1A85}"/>
              </a:ext>
            </a:extLst>
          </p:cNvPr>
          <p:cNvSpPr/>
          <p:nvPr/>
        </p:nvSpPr>
        <p:spPr>
          <a:xfrm>
            <a:off x="3738880" y="4673600"/>
            <a:ext cx="6969760" cy="528320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cat /var/lib/</a:t>
            </a:r>
            <a:r>
              <a:rPr lang="en-US" sz="2800" dirty="0" err="1">
                <a:solidFill>
                  <a:schemeClr val="tx1"/>
                </a:solidFill>
              </a:rPr>
              <a:t>kubelet</a:t>
            </a:r>
            <a:r>
              <a:rPr lang="en-US" sz="2800" dirty="0">
                <a:solidFill>
                  <a:schemeClr val="tx1"/>
                </a:solidFill>
              </a:rPr>
              <a:t>/</a:t>
            </a:r>
            <a:r>
              <a:rPr lang="en-US" sz="2800" dirty="0" err="1">
                <a:solidFill>
                  <a:schemeClr val="tx1"/>
                </a:solidFill>
              </a:rPr>
              <a:t>config.yaml</a:t>
            </a:r>
            <a:r>
              <a:rPr lang="en-US" sz="2800" dirty="0">
                <a:solidFill>
                  <a:schemeClr val="tx1"/>
                </a:solidFill>
              </a:rPr>
              <a:t> | grep -</a:t>
            </a:r>
            <a:r>
              <a:rPr lang="en-US" sz="2800" dirty="0" err="1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 static</a:t>
            </a:r>
          </a:p>
        </p:txBody>
      </p:sp>
    </p:spTree>
    <p:extLst>
      <p:ext uri="{BB962C8B-B14F-4D97-AF65-F5344CB8AC3E}">
        <p14:creationId xmlns:p14="http://schemas.microsoft.com/office/powerpoint/2010/main" val="2248635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60BAD-05BC-4600-9B4C-1173C871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1160" y="222885"/>
            <a:ext cx="2687320" cy="650875"/>
          </a:xfrm>
        </p:spPr>
        <p:txBody>
          <a:bodyPr>
            <a:normAutofit fontScale="90000"/>
          </a:bodyPr>
          <a:lstStyle/>
          <a:p>
            <a:r>
              <a:rPr lang="en-US" dirty="0"/>
              <a:t>Static POD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22142-5C95-4BFD-97A7-22E1DC8C8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10" y="873760"/>
            <a:ext cx="11784330" cy="598423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URL: </a:t>
            </a:r>
            <a:r>
              <a:rPr lang="en-US" dirty="0">
                <a:hlinkClick r:id="rId3"/>
              </a:rPr>
              <a:t>https://kubernetes.io/docs/tasks/configure-pod-container/static-pod/</a:t>
            </a:r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/>
              <a:t>[root@</a:t>
            </a:r>
            <a:r>
              <a:rPr lang="en-US" b="1" dirty="0">
                <a:highlight>
                  <a:srgbClr val="FFFF00"/>
                </a:highlight>
              </a:rPr>
              <a:t>workernode1</a:t>
            </a:r>
            <a:r>
              <a:rPr lang="en-US" dirty="0"/>
              <a:t> manifests]# cat &lt;&lt;EOF &gt;/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kubernetes</a:t>
            </a:r>
            <a:r>
              <a:rPr lang="en-US" dirty="0"/>
              <a:t>/manifests/static-</a:t>
            </a:r>
            <a:r>
              <a:rPr lang="en-US" dirty="0" err="1"/>
              <a:t>web.yaml</a:t>
            </a:r>
            <a:endParaRPr lang="en-US" dirty="0"/>
          </a:p>
          <a:p>
            <a:pPr marL="457200" lvl="1" indent="0">
              <a:buNone/>
            </a:pPr>
            <a:r>
              <a:rPr lang="en-US" dirty="0" err="1"/>
              <a:t>apiVersion</a:t>
            </a:r>
            <a:r>
              <a:rPr lang="en-US" dirty="0"/>
              <a:t>: v1</a:t>
            </a:r>
          </a:p>
          <a:p>
            <a:pPr marL="457200" lvl="1" indent="0">
              <a:buNone/>
            </a:pPr>
            <a:r>
              <a:rPr lang="en-US" dirty="0"/>
              <a:t>kind: Pod</a:t>
            </a:r>
          </a:p>
          <a:p>
            <a:pPr marL="457200" lvl="1" indent="0">
              <a:buNone/>
            </a:pPr>
            <a:r>
              <a:rPr lang="en-US" dirty="0"/>
              <a:t>metadata:</a:t>
            </a:r>
          </a:p>
          <a:p>
            <a:pPr marL="457200" lvl="1" indent="0">
              <a:buNone/>
            </a:pPr>
            <a:r>
              <a:rPr lang="en-US" dirty="0"/>
              <a:t>  name: </a:t>
            </a:r>
            <a:r>
              <a:rPr lang="en-US" b="1" dirty="0">
                <a:highlight>
                  <a:srgbClr val="00FFFF"/>
                </a:highlight>
              </a:rPr>
              <a:t>static-web</a:t>
            </a:r>
          </a:p>
          <a:p>
            <a:pPr marL="457200" lvl="1" indent="0">
              <a:buNone/>
            </a:pPr>
            <a:r>
              <a:rPr lang="en-US" dirty="0"/>
              <a:t>  labels:</a:t>
            </a:r>
          </a:p>
          <a:p>
            <a:pPr marL="457200" lvl="1" indent="0">
              <a:buNone/>
            </a:pPr>
            <a:r>
              <a:rPr lang="en-US" dirty="0"/>
              <a:t>    role: </a:t>
            </a:r>
            <a:r>
              <a:rPr lang="en-US" dirty="0" err="1"/>
              <a:t>myrole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spec:</a:t>
            </a:r>
          </a:p>
          <a:p>
            <a:pPr marL="457200" lvl="1" indent="0">
              <a:buNone/>
            </a:pPr>
            <a:r>
              <a:rPr lang="en-US" dirty="0"/>
              <a:t>  containers:</a:t>
            </a:r>
          </a:p>
          <a:p>
            <a:pPr marL="457200" lvl="1" indent="0">
              <a:buNone/>
            </a:pPr>
            <a:r>
              <a:rPr lang="en-US" dirty="0"/>
              <a:t>    - name: web</a:t>
            </a:r>
          </a:p>
          <a:p>
            <a:pPr marL="457200" lvl="1" indent="0">
              <a:buNone/>
            </a:pPr>
            <a:r>
              <a:rPr lang="en-US" dirty="0"/>
              <a:t>      image: nginx</a:t>
            </a:r>
          </a:p>
          <a:p>
            <a:pPr marL="457200" lvl="1" indent="0">
              <a:buNone/>
            </a:pPr>
            <a:r>
              <a:rPr lang="en-US" dirty="0"/>
              <a:t>      ports:</a:t>
            </a:r>
          </a:p>
          <a:p>
            <a:pPr marL="457200" lvl="1" indent="0">
              <a:buNone/>
            </a:pPr>
            <a:r>
              <a:rPr lang="en-US" dirty="0"/>
              <a:t>        - name: web</a:t>
            </a:r>
          </a:p>
          <a:p>
            <a:pPr marL="457200" lvl="1" indent="0">
              <a:buNone/>
            </a:pPr>
            <a:r>
              <a:rPr lang="en-US" dirty="0"/>
              <a:t>          </a:t>
            </a:r>
            <a:r>
              <a:rPr lang="en-US" dirty="0" err="1"/>
              <a:t>containerPort</a:t>
            </a:r>
            <a:r>
              <a:rPr lang="en-US" dirty="0"/>
              <a:t>: 80</a:t>
            </a:r>
          </a:p>
          <a:p>
            <a:pPr marL="457200" lvl="1" indent="0">
              <a:buNone/>
            </a:pPr>
            <a:r>
              <a:rPr lang="en-US" dirty="0"/>
              <a:t>          protocol: TCP</a:t>
            </a:r>
          </a:p>
          <a:p>
            <a:pPr marL="457200" lvl="1" indent="0">
              <a:buNone/>
            </a:pPr>
            <a:r>
              <a:rPr lang="en-US" dirty="0"/>
              <a:t>EOF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[root@</a:t>
            </a:r>
            <a:r>
              <a:rPr lang="en-US" dirty="0">
                <a:highlight>
                  <a:srgbClr val="FFFF00"/>
                </a:highlight>
              </a:rPr>
              <a:t>master1</a:t>
            </a:r>
            <a:r>
              <a:rPr lang="en-US" dirty="0"/>
              <a:t> ~]#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kubectl get pods 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 READY   STATUS              RESTARTS   AGE</a:t>
            </a:r>
          </a:p>
          <a:p>
            <a:pPr marL="457200" lvl="1" indent="0">
              <a:buNone/>
            </a:pPr>
            <a:r>
              <a:rPr lang="en-US" b="1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static-web</a:t>
            </a:r>
            <a:r>
              <a:rPr lang="en-US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-workernode1.example.com 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0/1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ContainerCreating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0          8s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23D2D9-6299-46B1-B90C-5B5B517D0A22}"/>
              </a:ext>
            </a:extLst>
          </p:cNvPr>
          <p:cNvSpPr/>
          <p:nvPr/>
        </p:nvSpPr>
        <p:spPr>
          <a:xfrm>
            <a:off x="4693920" y="2225040"/>
            <a:ext cx="7170420" cy="2651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[root@master1 ~]# kubectl get nodes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STATUS   ROLES           AGE   VERSION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master1.example.com       Ready    control-plane   21d   v1.25.4</a:t>
            </a:r>
          </a:p>
          <a:p>
            <a:r>
              <a:rPr lang="en-US" sz="1400" b="1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workernode1.example.com  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Ready    &lt;none&gt;          21d   v1.25.4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workernode2.example.com   Ready    &lt;none&gt;          21d   v1.25.4</a:t>
            </a:r>
          </a:p>
          <a:p>
            <a:r>
              <a:rPr lang="en-US" dirty="0"/>
              <a:t>[root@master1 ~]#</a:t>
            </a:r>
          </a:p>
        </p:txBody>
      </p:sp>
    </p:spTree>
    <p:extLst>
      <p:ext uri="{BB962C8B-B14F-4D97-AF65-F5344CB8AC3E}">
        <p14:creationId xmlns:p14="http://schemas.microsoft.com/office/powerpoint/2010/main" val="170010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E3F89-6CC2-4B1A-94AA-AEB9D1554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760" y="1253331"/>
            <a:ext cx="10515600" cy="4351338"/>
          </a:xfrm>
        </p:spPr>
        <p:txBody>
          <a:bodyPr/>
          <a:lstStyle/>
          <a:p>
            <a:r>
              <a:rPr lang="en-US" dirty="0"/>
              <a:t>Dynamic Pods are being managed by Controller.</a:t>
            </a:r>
          </a:p>
          <a:p>
            <a:endParaRPr lang="en-US" dirty="0"/>
          </a:p>
        </p:txBody>
      </p:sp>
      <p:sp>
        <p:nvSpPr>
          <p:cNvPr id="4" name="static">
            <a:extLst>
              <a:ext uri="{FF2B5EF4-FFF2-40B4-BE49-F238E27FC236}">
                <a16:creationId xmlns:a16="http://schemas.microsoft.com/office/drawing/2014/main" id="{4B035331-58C6-4D73-8DBD-78AF5A8A8073}"/>
              </a:ext>
            </a:extLst>
          </p:cNvPr>
          <p:cNvSpPr/>
          <p:nvPr/>
        </p:nvSpPr>
        <p:spPr>
          <a:xfrm>
            <a:off x="4500880" y="0"/>
            <a:ext cx="2722880" cy="894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Dynamic POD</a:t>
            </a:r>
          </a:p>
        </p:txBody>
      </p:sp>
    </p:spTree>
    <p:extLst>
      <p:ext uri="{BB962C8B-B14F-4D97-AF65-F5344CB8AC3E}">
        <p14:creationId xmlns:p14="http://schemas.microsoft.com/office/powerpoint/2010/main" val="1986180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A6106-A441-4E16-9FC6-7AAE2A391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617" y="1"/>
            <a:ext cx="10963183" cy="825622"/>
          </a:xfrm>
        </p:spPr>
        <p:txBody>
          <a:bodyPr/>
          <a:lstStyle/>
          <a:p>
            <a:r>
              <a:rPr lang="en-US" dirty="0"/>
              <a:t>How can we create a pod from command 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EB0BC-6C3D-4EB1-A382-FFAE3A280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367" y="754602"/>
            <a:ext cx="10049257" cy="542236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/>
              <a:t>[root@master1 ~]#   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</a:rPr>
              <a:t>kubectl run </a:t>
            </a:r>
            <a:r>
              <a:rPr lang="en-US" sz="1600" b="1" dirty="0">
                <a:solidFill>
                  <a:schemeClr val="accent2">
                    <a:lumMod val="50000"/>
                  </a:schemeClr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test-pod1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</a:rPr>
              <a:t> --image=nginx </a:t>
            </a:r>
          </a:p>
          <a:p>
            <a:pPr marL="0" indent="0">
              <a:buNone/>
            </a:pPr>
            <a:r>
              <a:rPr lang="en-US" sz="1600" dirty="0"/>
              <a:t>pod/test-pod1 created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/>
              <a:t>[root@master1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</a:rPr>
              <a:t>~]#  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</a:rPr>
              <a:t>kubectl get pods 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 READY   STATUS    RESTARTS        AGE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static-web-workernode1.example.com   1/1     Running   1 (7h10m ago)   19h</a:t>
            </a:r>
          </a:p>
          <a:p>
            <a:pPr marL="0" indent="0">
              <a:buNone/>
            </a:pPr>
            <a:r>
              <a:rPr lang="en-US" sz="16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test-pod1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1/1     Running   0               56s</a:t>
            </a:r>
          </a:p>
          <a:p>
            <a:pPr marL="0" indent="0">
              <a:buNone/>
            </a:pPr>
            <a:r>
              <a:rPr lang="en-US" sz="1600" dirty="0"/>
              <a:t>[root@master1 ~]#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[root@master1 ~]#   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</a:rPr>
              <a:t>kubectl run test-pod2 --image=nginx  --dry-run=client</a:t>
            </a:r>
          </a:p>
          <a:p>
            <a:pPr marL="0" indent="0">
              <a:buNone/>
            </a:pPr>
            <a:r>
              <a:rPr lang="en-US" sz="1600" dirty="0"/>
              <a:t>pod/test-pod2 created (dry run)</a:t>
            </a:r>
          </a:p>
          <a:p>
            <a:pPr marL="0" indent="0">
              <a:buNone/>
            </a:pPr>
            <a:r>
              <a:rPr lang="en-US" sz="1600" dirty="0"/>
              <a:t>[root@master1 ~]#   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</a:rPr>
              <a:t>kubectl get pods 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 READY   STATUS    RESTARTS        AGE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static-web-workernode1.example.com   1/1     Running   1 (7h13m ago)   19h</a:t>
            </a:r>
          </a:p>
          <a:p>
            <a:pPr marL="0" indent="0"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test-pod1                            1/1     Running   0               4m1s</a:t>
            </a:r>
          </a:p>
          <a:p>
            <a:pPr marL="0" indent="0">
              <a:buNone/>
            </a:pPr>
            <a:r>
              <a:rPr lang="en-US" sz="1600" dirty="0"/>
              <a:t>[root@master1 ~]#</a:t>
            </a:r>
          </a:p>
        </p:txBody>
      </p:sp>
    </p:spTree>
    <p:extLst>
      <p:ext uri="{BB962C8B-B14F-4D97-AF65-F5344CB8AC3E}">
        <p14:creationId xmlns:p14="http://schemas.microsoft.com/office/powerpoint/2010/main" val="1679541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EC81C-498F-420A-A97F-CD2B2988B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313" y="0"/>
            <a:ext cx="7870794" cy="1019792"/>
          </a:xfrm>
        </p:spPr>
        <p:txBody>
          <a:bodyPr/>
          <a:lstStyle/>
          <a:p>
            <a:r>
              <a:rPr lang="en-US" dirty="0"/>
              <a:t>Create a yaml file from command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67526-E8D5-4B50-AA34-218F714FA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186" y="932155"/>
            <a:ext cx="9898602" cy="5513034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3800" dirty="0"/>
              <a:t>[root@master1 ~]#   </a:t>
            </a:r>
            <a:r>
              <a:rPr lang="en-US" sz="4800" b="1" dirty="0">
                <a:solidFill>
                  <a:schemeClr val="accent2">
                    <a:lumMod val="50000"/>
                  </a:schemeClr>
                </a:solidFill>
              </a:rPr>
              <a:t>kubectl run </a:t>
            </a:r>
            <a:r>
              <a:rPr lang="en-US" sz="4800" b="1" dirty="0">
                <a:solidFill>
                  <a:schemeClr val="accent2">
                    <a:lumMod val="50000"/>
                  </a:schemeClr>
                </a:solidFill>
                <a:highlight>
                  <a:srgbClr val="FFFF00"/>
                </a:highlight>
              </a:rPr>
              <a:t>test-pod2</a:t>
            </a:r>
            <a:r>
              <a:rPr lang="en-US" sz="4800" b="1" dirty="0">
                <a:solidFill>
                  <a:schemeClr val="accent2">
                    <a:lumMod val="50000"/>
                  </a:schemeClr>
                </a:solidFill>
              </a:rPr>
              <a:t>   </a:t>
            </a:r>
            <a:r>
              <a:rPr lang="en-US" sz="4800" b="1" dirty="0">
                <a:solidFill>
                  <a:schemeClr val="accent2">
                    <a:lumMod val="50000"/>
                  </a:schemeClr>
                </a:solidFill>
                <a:highlight>
                  <a:srgbClr val="00FFFF"/>
                </a:highlight>
              </a:rPr>
              <a:t>--image=nginx</a:t>
            </a:r>
            <a:r>
              <a:rPr lang="en-US" sz="4800" b="1" dirty="0">
                <a:solidFill>
                  <a:schemeClr val="accent2">
                    <a:lumMod val="50000"/>
                  </a:schemeClr>
                </a:solidFill>
              </a:rPr>
              <a:t>   --dry-run=client -o yaml</a:t>
            </a:r>
          </a:p>
          <a:p>
            <a:pPr marL="0" indent="0">
              <a:buNone/>
            </a:pPr>
            <a:r>
              <a:rPr lang="en-US" sz="3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apiVersion</a:t>
            </a: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: v1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kind: Pod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metadata: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3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creationTimestamp</a:t>
            </a: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: null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  labels: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    run: </a:t>
            </a:r>
            <a:r>
              <a:rPr lang="en-US" sz="38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test-pod2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  name: test-pod2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spec: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  containers: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  - </a:t>
            </a:r>
            <a:r>
              <a:rPr lang="en-US" sz="4900" dirty="0">
                <a:highlight>
                  <a:srgbClr val="00FFFF"/>
                </a:highlight>
              </a:rPr>
              <a:t>image: nginx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    name: test-pod2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    resources: {}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3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dnsPolicy</a:t>
            </a: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3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ClusterFirst</a:t>
            </a:r>
            <a:endParaRPr lang="en-US" sz="3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3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restartPolicy</a:t>
            </a: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: Always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status: {}</a:t>
            </a:r>
          </a:p>
          <a:p>
            <a:pPr marL="0" indent="0">
              <a:buNone/>
            </a:pPr>
            <a:r>
              <a:rPr lang="en-US" sz="3800" dirty="0"/>
              <a:t>[root@master1 ~]#  </a:t>
            </a:r>
            <a:r>
              <a:rPr lang="en-US" sz="4800" b="1" dirty="0">
                <a:solidFill>
                  <a:schemeClr val="accent2">
                    <a:lumMod val="50000"/>
                  </a:schemeClr>
                </a:solidFill>
              </a:rPr>
              <a:t>kubectl get pods 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 READY   STATUS    RESTARTS        AGE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static-web-workernode1.example.com   1/1     Running   1 (7h13m ago)   19h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test-pod1                            1/1     Running   0               4m15s</a:t>
            </a:r>
          </a:p>
          <a:p>
            <a:pPr marL="0" indent="0">
              <a:buNone/>
            </a:pPr>
            <a:r>
              <a:rPr lang="en-US" sz="3800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</a:p>
        </p:txBody>
      </p:sp>
    </p:spTree>
    <p:extLst>
      <p:ext uri="{BB962C8B-B14F-4D97-AF65-F5344CB8AC3E}">
        <p14:creationId xmlns:p14="http://schemas.microsoft.com/office/powerpoint/2010/main" val="298897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5108D-572F-46D8-9BA7-13B5FD8F8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007"/>
            <a:ext cx="6006483" cy="567030"/>
          </a:xfrm>
        </p:spPr>
        <p:txBody>
          <a:bodyPr>
            <a:normAutofit fontScale="90000"/>
          </a:bodyPr>
          <a:lstStyle/>
          <a:p>
            <a:r>
              <a:rPr lang="en-US" dirty="0"/>
              <a:t>A Pod with two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319F6-ECA8-45ED-B1F9-88DFE72E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45724"/>
            <a:ext cx="10853928" cy="543123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600" dirty="0"/>
              <a:t>Need to create one POD named </a:t>
            </a:r>
            <a:r>
              <a:rPr lang="en-US" sz="2600" dirty="0" err="1"/>
              <a:t>mypod</a:t>
            </a:r>
            <a:r>
              <a:rPr lang="en-US" sz="2600" dirty="0"/>
              <a:t> and it should have two containers.</a:t>
            </a:r>
          </a:p>
          <a:p>
            <a:pPr marL="0" indent="0">
              <a:buNone/>
            </a:pPr>
            <a:r>
              <a:rPr lang="en-US" sz="2600" dirty="0"/>
              <a:t>	name= nginx</a:t>
            </a:r>
          </a:p>
          <a:p>
            <a:pPr marL="0" indent="0">
              <a:buNone/>
            </a:pPr>
            <a:r>
              <a:rPr lang="en-US" sz="2600" dirty="0"/>
              <a:t>	image= nginx:1.14.2</a:t>
            </a:r>
          </a:p>
          <a:p>
            <a:pPr marL="0" indent="0">
              <a:buNone/>
            </a:pPr>
            <a:r>
              <a:rPr lang="en-US" sz="2600" dirty="0"/>
              <a:t>	name=</a:t>
            </a:r>
            <a:r>
              <a:rPr lang="en-US" sz="2600" dirty="0" err="1"/>
              <a:t>redis</a:t>
            </a:r>
            <a:endParaRPr lang="en-US" sz="2600" dirty="0"/>
          </a:p>
          <a:p>
            <a:pPr marL="0" indent="0">
              <a:buNone/>
            </a:pPr>
            <a:r>
              <a:rPr lang="en-US" sz="2600" dirty="0"/>
              <a:t>	image=</a:t>
            </a:r>
            <a:r>
              <a:rPr lang="en-US" sz="2600" dirty="0" err="1"/>
              <a:t>redis</a:t>
            </a:r>
            <a:endParaRPr lang="en-US" sz="26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Solution:  Step 1:</a:t>
            </a:r>
          </a:p>
          <a:p>
            <a:pPr marL="0" indent="0">
              <a:buNone/>
            </a:pPr>
            <a:r>
              <a:rPr lang="en-US" sz="2600" b="1" dirty="0">
                <a:solidFill>
                  <a:schemeClr val="accent2">
                    <a:lumMod val="50000"/>
                  </a:schemeClr>
                </a:solidFill>
              </a:rPr>
              <a:t>kubectl run </a:t>
            </a:r>
            <a:r>
              <a:rPr lang="en-US" sz="2600" b="1" dirty="0" err="1">
                <a:solidFill>
                  <a:schemeClr val="accent2">
                    <a:lumMod val="50000"/>
                  </a:schemeClr>
                </a:solidFill>
              </a:rPr>
              <a:t>mypod</a:t>
            </a:r>
            <a:r>
              <a:rPr lang="en-US" sz="2600" b="1" dirty="0">
                <a:solidFill>
                  <a:schemeClr val="accent2">
                    <a:lumMod val="50000"/>
                  </a:schemeClr>
                </a:solidFill>
              </a:rPr>
              <a:t> --image=nginx:1.14.2 --dry-run=client -o yaml &gt; question1.yaml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Step 3:   </a:t>
            </a:r>
            <a:r>
              <a:rPr lang="en-US" sz="3100" b="1" dirty="0">
                <a:solidFill>
                  <a:schemeClr val="accent2">
                    <a:lumMod val="50000"/>
                  </a:schemeClr>
                </a:solidFill>
              </a:rPr>
              <a:t>kubectl create -f question1.yaml </a:t>
            </a:r>
          </a:p>
          <a:p>
            <a:pPr marL="0" indent="0">
              <a:buNone/>
            </a:pPr>
            <a:r>
              <a:rPr lang="en-US" sz="2900" dirty="0"/>
              <a:t>Step 4:   </a:t>
            </a:r>
            <a:r>
              <a:rPr lang="en-US" sz="1700" dirty="0"/>
              <a:t> </a:t>
            </a:r>
            <a:r>
              <a:rPr lang="en-US" sz="3100" b="1" dirty="0">
                <a:solidFill>
                  <a:schemeClr val="accent2">
                    <a:lumMod val="50000"/>
                  </a:schemeClr>
                </a:solidFill>
              </a:rPr>
              <a:t>kubectl get pods </a:t>
            </a:r>
            <a:r>
              <a:rPr lang="en-US" sz="3100" b="1" dirty="0">
                <a:solidFill>
                  <a:schemeClr val="accent2">
                    <a:lumMod val="50000"/>
                  </a:schemeClr>
                </a:solidFill>
                <a:highlight>
                  <a:srgbClr val="FFFF00"/>
                </a:highlight>
              </a:rPr>
              <a:t>-w</a:t>
            </a:r>
          </a:p>
          <a:p>
            <a:pPr marL="0" indent="0">
              <a:buNone/>
            </a:pPr>
            <a:r>
              <a:rPr lang="en-US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 READY   STATUS              RESTARTS        AGE</a:t>
            </a:r>
          </a:p>
          <a:p>
            <a:pPr marL="0" indent="0">
              <a:buNone/>
            </a:pPr>
            <a:r>
              <a:rPr lang="en-US" sz="1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mypod</a:t>
            </a:r>
            <a:r>
              <a:rPr lang="en-US" sz="1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0/2     </a:t>
            </a:r>
            <a:r>
              <a:rPr lang="en-US" sz="1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ContainerCreating</a:t>
            </a:r>
            <a:r>
              <a:rPr lang="en-US" sz="1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0               10s</a:t>
            </a:r>
          </a:p>
          <a:p>
            <a:pPr marL="0" indent="0">
              <a:buNone/>
            </a:pPr>
            <a:r>
              <a:rPr lang="en-US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static-web-workernode1.example.com   1/1     Running             1 (7h26m ago)   19h</a:t>
            </a:r>
          </a:p>
          <a:p>
            <a:pPr marL="0" indent="0">
              <a:buNone/>
            </a:pPr>
            <a:r>
              <a:rPr lang="en-US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test-pod1                            1/1     Running             0               17m</a:t>
            </a:r>
          </a:p>
          <a:p>
            <a:pPr marL="0" indent="0">
              <a:buNone/>
            </a:pPr>
            <a:r>
              <a:rPr lang="en-US" sz="19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mypod</a:t>
            </a:r>
            <a:r>
              <a:rPr lang="en-US" sz="19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2/2     Running             0               </a:t>
            </a:r>
            <a:r>
              <a:rPr lang="en-US" sz="1900" dirty="0">
                <a:latin typeface="Courier New" panose="02070309020205020404" pitchFamily="49" charset="0"/>
                <a:cs typeface="Courier New" panose="02070309020205020404" pitchFamily="49" charset="0"/>
              </a:rPr>
              <a:t>28s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7FB54DC-D876-4369-88A3-C2B0BE265314}"/>
              </a:ext>
            </a:extLst>
          </p:cNvPr>
          <p:cNvSpPr txBox="1">
            <a:spLocks/>
          </p:cNvSpPr>
          <p:nvPr/>
        </p:nvSpPr>
        <p:spPr>
          <a:xfrm>
            <a:off x="9692640" y="0"/>
            <a:ext cx="2499360" cy="685800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300" b="1" dirty="0"/>
              <a:t>       STEP 2: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b="1" dirty="0"/>
              <a:t>    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b="1" dirty="0"/>
              <a:t>vi  question1.yaml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b="1" dirty="0"/>
              <a:t>cat question1.yaml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 err="1"/>
              <a:t>apiVersion</a:t>
            </a:r>
            <a:r>
              <a:rPr lang="en-US" sz="4300" dirty="0"/>
              <a:t>: v1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kind: Pod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metadata: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  </a:t>
            </a:r>
            <a:r>
              <a:rPr lang="en-US" sz="4300" dirty="0" err="1"/>
              <a:t>creationTimestamp</a:t>
            </a:r>
            <a:r>
              <a:rPr lang="en-US" sz="4300" dirty="0"/>
              <a:t>: null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  labels: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    run: </a:t>
            </a:r>
            <a:r>
              <a:rPr lang="en-US" sz="4300" dirty="0" err="1"/>
              <a:t>mypod</a:t>
            </a:r>
            <a:endParaRPr lang="en-US" sz="43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  name: </a:t>
            </a:r>
            <a:r>
              <a:rPr lang="en-US" sz="4300" dirty="0" err="1"/>
              <a:t>mypod</a:t>
            </a:r>
            <a:endParaRPr lang="en-US" sz="43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spec: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  containers: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  - image: nginx:1.14.2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    name: </a:t>
            </a:r>
            <a:r>
              <a:rPr lang="en-US" sz="4300" b="1" dirty="0">
                <a:solidFill>
                  <a:srgbClr val="00B050"/>
                </a:solidFill>
              </a:rPr>
              <a:t>nginx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    resources: {}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b="1" dirty="0">
                <a:solidFill>
                  <a:srgbClr val="00B050"/>
                </a:solidFill>
              </a:rPr>
              <a:t>  - image: </a:t>
            </a:r>
            <a:r>
              <a:rPr lang="en-US" sz="4300" b="1" dirty="0" err="1">
                <a:solidFill>
                  <a:srgbClr val="00B050"/>
                </a:solidFill>
              </a:rPr>
              <a:t>redis</a:t>
            </a:r>
            <a:endParaRPr lang="en-US" sz="4300" b="1" dirty="0">
              <a:solidFill>
                <a:srgbClr val="00B05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b="1" dirty="0">
                <a:solidFill>
                  <a:srgbClr val="00B050"/>
                </a:solidFill>
              </a:rPr>
              <a:t>    name: </a:t>
            </a:r>
            <a:r>
              <a:rPr lang="en-US" sz="4300" b="1" dirty="0" err="1">
                <a:solidFill>
                  <a:srgbClr val="00B050"/>
                </a:solidFill>
              </a:rPr>
              <a:t>redis</a:t>
            </a:r>
            <a:endParaRPr lang="en-US" sz="4300" b="1" dirty="0">
              <a:solidFill>
                <a:srgbClr val="00B05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  </a:t>
            </a:r>
            <a:r>
              <a:rPr lang="en-US" sz="4300" dirty="0" err="1"/>
              <a:t>dnsPolicy</a:t>
            </a:r>
            <a:r>
              <a:rPr lang="en-US" sz="4300" dirty="0"/>
              <a:t>: </a:t>
            </a:r>
            <a:r>
              <a:rPr lang="en-US" sz="4300" dirty="0" err="1"/>
              <a:t>ClusterFirst</a:t>
            </a:r>
            <a:endParaRPr lang="en-US" sz="43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  </a:t>
            </a:r>
            <a:r>
              <a:rPr lang="en-US" sz="4300" dirty="0" err="1"/>
              <a:t>restartPolicy</a:t>
            </a:r>
            <a:r>
              <a:rPr lang="en-US" sz="4300" dirty="0"/>
              <a:t>: Always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status: {}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4300" dirty="0"/>
              <a:t>[root@master1 ~]#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98B0E4-F26C-4E29-B8C7-C38042FF7D4F}"/>
              </a:ext>
            </a:extLst>
          </p:cNvPr>
          <p:cNvSpPr/>
          <p:nvPr/>
        </p:nvSpPr>
        <p:spPr>
          <a:xfrm>
            <a:off x="-4572" y="4758881"/>
            <a:ext cx="9692640" cy="3462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85C678-3E19-4A97-B3BA-9A648447BD05}"/>
              </a:ext>
            </a:extLst>
          </p:cNvPr>
          <p:cNvSpPr/>
          <p:nvPr/>
        </p:nvSpPr>
        <p:spPr>
          <a:xfrm>
            <a:off x="0" y="5551369"/>
            <a:ext cx="9692640" cy="4172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594358-05B1-4C8F-A551-2AFEBD54B7FB}"/>
              </a:ext>
            </a:extLst>
          </p:cNvPr>
          <p:cNvSpPr/>
          <p:nvPr/>
        </p:nvSpPr>
        <p:spPr>
          <a:xfrm>
            <a:off x="2950922" y="4148751"/>
            <a:ext cx="625343" cy="4427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1555EC-C164-4A79-B92C-62424C47356D}"/>
              </a:ext>
            </a:extLst>
          </p:cNvPr>
          <p:cNvSpPr/>
          <p:nvPr/>
        </p:nvSpPr>
        <p:spPr>
          <a:xfrm>
            <a:off x="1667714" y="1040356"/>
            <a:ext cx="718870" cy="2781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AE85E6-8229-4F6F-A859-D6225A860B9C}"/>
              </a:ext>
            </a:extLst>
          </p:cNvPr>
          <p:cNvSpPr/>
          <p:nvPr/>
        </p:nvSpPr>
        <p:spPr>
          <a:xfrm>
            <a:off x="1667714" y="1357910"/>
            <a:ext cx="1354941" cy="2781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EBADC4-5201-49C2-B7E9-C1304403306D}"/>
              </a:ext>
            </a:extLst>
          </p:cNvPr>
          <p:cNvSpPr/>
          <p:nvPr/>
        </p:nvSpPr>
        <p:spPr>
          <a:xfrm>
            <a:off x="1920240" y="2975433"/>
            <a:ext cx="2066543" cy="3462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359868-6454-413A-AC1D-307588688838}"/>
              </a:ext>
            </a:extLst>
          </p:cNvPr>
          <p:cNvSpPr/>
          <p:nvPr/>
        </p:nvSpPr>
        <p:spPr>
          <a:xfrm>
            <a:off x="9886814" y="4313354"/>
            <a:ext cx="1351161" cy="2781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07920B-0BA8-41EB-A9BC-414116B5FCE6}"/>
              </a:ext>
            </a:extLst>
          </p:cNvPr>
          <p:cNvSpPr/>
          <p:nvPr/>
        </p:nvSpPr>
        <p:spPr>
          <a:xfrm>
            <a:off x="9820656" y="3934781"/>
            <a:ext cx="2066543" cy="3462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88622A-3BA9-4C17-9275-1516C2E04FEC}"/>
              </a:ext>
            </a:extLst>
          </p:cNvPr>
          <p:cNvSpPr/>
          <p:nvPr/>
        </p:nvSpPr>
        <p:spPr>
          <a:xfrm>
            <a:off x="838200" y="1636033"/>
            <a:ext cx="1548384" cy="65836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806713-B212-43DB-B431-992B7DE84FFA}"/>
              </a:ext>
            </a:extLst>
          </p:cNvPr>
          <p:cNvSpPr/>
          <p:nvPr/>
        </p:nvSpPr>
        <p:spPr>
          <a:xfrm>
            <a:off x="9822180" y="4895083"/>
            <a:ext cx="1548384" cy="65836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2E62DF-0F4E-44BD-A5F5-3DE550FDC1D8}"/>
              </a:ext>
            </a:extLst>
          </p:cNvPr>
          <p:cNvSpPr/>
          <p:nvPr/>
        </p:nvSpPr>
        <p:spPr>
          <a:xfrm>
            <a:off x="6397753" y="2975432"/>
            <a:ext cx="1612392" cy="3462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828EBA-979B-4DEE-9CD9-776E2EAB46DD}"/>
              </a:ext>
            </a:extLst>
          </p:cNvPr>
          <p:cNvSpPr/>
          <p:nvPr/>
        </p:nvSpPr>
        <p:spPr>
          <a:xfrm>
            <a:off x="9741408" y="540266"/>
            <a:ext cx="1889760" cy="3462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207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1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1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8" grpId="1" animBg="1"/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97073-4ADE-4666-9B67-A0B252738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0093" y="0"/>
            <a:ext cx="4604238" cy="1325563"/>
          </a:xfrm>
        </p:spPr>
        <p:txBody>
          <a:bodyPr/>
          <a:lstStyle/>
          <a:p>
            <a:r>
              <a:rPr lang="en-US" dirty="0"/>
              <a:t>POD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D6546-876C-49EF-A0AB-C37348592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" y="1035111"/>
            <a:ext cx="12009120" cy="4787778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</a:t>
            </a:r>
            <a:r>
              <a:rPr lang="en-US" sz="3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pods</a:t>
            </a:r>
          </a:p>
          <a:p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</a:t>
            </a:r>
            <a:r>
              <a:rPr lang="en-US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–f &lt;pod yaml&gt;</a:t>
            </a:r>
          </a:p>
          <a:p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</a:t>
            </a:r>
            <a:r>
              <a:rPr lang="en-US" sz="3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describe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pods nginx</a:t>
            </a:r>
          </a:p>
          <a:p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get pod nginx </a:t>
            </a:r>
            <a:r>
              <a:rPr lang="en-US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-o wide</a:t>
            </a:r>
          </a:p>
          <a:p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exec pods/</a:t>
            </a:r>
            <a:r>
              <a:rPr lang="en-US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nginx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 -it -- /bin/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exec nginx </a:t>
            </a:r>
            <a:r>
              <a:rPr lang="en-US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-c </a:t>
            </a:r>
            <a:r>
              <a:rPr lang="en-US" sz="3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nginxc1</a:t>
            </a:r>
            <a:r>
              <a:rPr lang="en-US" sz="3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-it -- /bin/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logs pods/nginx </a:t>
            </a:r>
          </a:p>
          <a:p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logs pods/nginx -c </a:t>
            </a:r>
            <a:r>
              <a:rPr lang="en-US" sz="3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nginxc1</a:t>
            </a:r>
            <a:endParaRPr lang="en-US" sz="3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36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delete pod nginx</a:t>
            </a:r>
          </a:p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delete pod nginx 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--timeout 0 --force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498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C588E-26C8-4C1F-9177-E92904D8C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5280" y="365125"/>
            <a:ext cx="2641600" cy="762635"/>
          </a:xfrm>
        </p:spPr>
        <p:txBody>
          <a:bodyPr/>
          <a:lstStyle/>
          <a:p>
            <a:r>
              <a:rPr lang="en-US" dirty="0"/>
              <a:t>Pod Phase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E7A8233-F404-4224-8C07-0428C83214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3590933"/>
              </p:ext>
            </p:extLst>
          </p:nvPr>
        </p:nvGraphicFramePr>
        <p:xfrm>
          <a:off x="701040" y="1127761"/>
          <a:ext cx="9276080" cy="5363271"/>
        </p:xfrm>
        <a:graphic>
          <a:graphicData uri="http://schemas.openxmlformats.org/drawingml/2006/table">
            <a:tbl>
              <a:tblPr/>
              <a:tblGrid>
                <a:gridCol w="1671552">
                  <a:extLst>
                    <a:ext uri="{9D8B030D-6E8A-4147-A177-3AD203B41FA5}">
                      <a16:colId xmlns:a16="http://schemas.microsoft.com/office/drawing/2014/main" val="503860334"/>
                    </a:ext>
                  </a:extLst>
                </a:gridCol>
                <a:gridCol w="7604528">
                  <a:extLst>
                    <a:ext uri="{9D8B030D-6E8A-4147-A177-3AD203B41FA5}">
                      <a16:colId xmlns:a16="http://schemas.microsoft.com/office/drawing/2014/main" val="1477884051"/>
                    </a:ext>
                  </a:extLst>
                </a:gridCol>
              </a:tblGrid>
              <a:tr h="292707">
                <a:tc>
                  <a:txBody>
                    <a:bodyPr/>
                    <a:lstStyle/>
                    <a:p>
                      <a:pPr algn="l"/>
                      <a:r>
                        <a:rPr lang="en-US" sz="2000" b="1">
                          <a:effectLst/>
                        </a:rPr>
                        <a:t>Value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>
                          <a:effectLst/>
                        </a:rPr>
                        <a:t>Description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2675905"/>
                  </a:ext>
                </a:extLst>
              </a:tr>
              <a:tr h="1390361"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effectLst/>
                        </a:rPr>
                        <a:t>Pending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effectLst/>
                        </a:rPr>
                        <a:t>The Pod has been accepted by the Kubernetes cluster, but one or more of the containers </a:t>
                      </a:r>
                      <a:r>
                        <a:rPr lang="en-US" sz="2000" b="1" dirty="0">
                          <a:effectLst/>
                        </a:rPr>
                        <a:t>has not been set up </a:t>
                      </a:r>
                      <a:r>
                        <a:rPr lang="en-US" sz="2000" dirty="0">
                          <a:effectLst/>
                        </a:rPr>
                        <a:t>and made ready to run. This includes time a Pod </a:t>
                      </a:r>
                      <a:r>
                        <a:rPr lang="en-US" sz="2000" b="1" dirty="0">
                          <a:effectLst/>
                        </a:rPr>
                        <a:t>spends waiting to be scheduled </a:t>
                      </a:r>
                      <a:r>
                        <a:rPr lang="en-US" sz="2000" dirty="0">
                          <a:effectLst/>
                        </a:rPr>
                        <a:t>as well as the time spent </a:t>
                      </a:r>
                      <a:r>
                        <a:rPr lang="en-US" sz="2000" b="1" dirty="0">
                          <a:effectLst/>
                        </a:rPr>
                        <a:t>downloading container images </a:t>
                      </a:r>
                      <a:r>
                        <a:rPr lang="en-US" sz="2000" dirty="0">
                          <a:effectLst/>
                        </a:rPr>
                        <a:t>over the network.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9519423"/>
                  </a:ext>
                </a:extLst>
              </a:tr>
              <a:tr h="951299"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effectLst/>
                        </a:rPr>
                        <a:t>Running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effectLst/>
                        </a:rPr>
                        <a:t>The Pod has been bound to a node, and all the containers have been created. At least one container is still running or is in the process of starting or restarting.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6267845"/>
                  </a:ext>
                </a:extLst>
              </a:tr>
              <a:tr h="512238"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effectLst/>
                        </a:rPr>
                        <a:t>Succeeded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effectLst/>
                        </a:rPr>
                        <a:t>All containers in the Pod have </a:t>
                      </a:r>
                      <a:r>
                        <a:rPr lang="en-US" sz="2000" b="1" dirty="0">
                          <a:effectLst/>
                        </a:rPr>
                        <a:t>terminated</a:t>
                      </a:r>
                      <a:r>
                        <a:rPr lang="en-US" sz="2000" dirty="0">
                          <a:effectLst/>
                        </a:rPr>
                        <a:t> in success and </a:t>
                      </a:r>
                      <a:r>
                        <a:rPr lang="en-US" sz="2000" b="1" dirty="0">
                          <a:effectLst/>
                        </a:rPr>
                        <a:t>will not be restarted.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1721129"/>
                  </a:ext>
                </a:extLst>
              </a:tr>
              <a:tr h="951299"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effectLst/>
                        </a:rPr>
                        <a:t>Failed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effectLst/>
                        </a:rPr>
                        <a:t>All containers in the Pod have </a:t>
                      </a:r>
                      <a:r>
                        <a:rPr lang="en-US" sz="2000" b="1" dirty="0">
                          <a:effectLst/>
                        </a:rPr>
                        <a:t>terminated</a:t>
                      </a:r>
                      <a:r>
                        <a:rPr lang="en-US" sz="2000" dirty="0">
                          <a:effectLst/>
                        </a:rPr>
                        <a:t>, and at least one container has </a:t>
                      </a:r>
                      <a:r>
                        <a:rPr lang="en-US" sz="2000" b="1" dirty="0">
                          <a:effectLst/>
                        </a:rPr>
                        <a:t>terminated in failure</a:t>
                      </a:r>
                      <a:r>
                        <a:rPr lang="en-US" sz="2000" dirty="0">
                          <a:effectLst/>
                        </a:rPr>
                        <a:t>. That is, the container either exited with non-zero status or was terminated by the system.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7854758"/>
                  </a:ext>
                </a:extLst>
              </a:tr>
              <a:tr h="951299">
                <a:tc>
                  <a:txBody>
                    <a:bodyPr/>
                    <a:lstStyle/>
                    <a:p>
                      <a:pPr algn="l"/>
                      <a:r>
                        <a:rPr lang="en-US" sz="2000">
                          <a:effectLst/>
                        </a:rPr>
                        <a:t>Unknown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>
                          <a:effectLst/>
                        </a:rPr>
                        <a:t>For some reason, the </a:t>
                      </a:r>
                      <a:r>
                        <a:rPr lang="en-US" sz="2000" b="1" dirty="0">
                          <a:effectLst/>
                        </a:rPr>
                        <a:t>state of the Pod could not be obtained. </a:t>
                      </a:r>
                      <a:r>
                        <a:rPr lang="en-US" sz="2000" dirty="0">
                          <a:effectLst/>
                        </a:rPr>
                        <a:t>This phase typically occurs due to an error in communicating with the node where the Pod should be running.</a:t>
                      </a:r>
                    </a:p>
                  </a:txBody>
                  <a:tcPr marL="63063" marR="63063" marT="31531" marB="31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6309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200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Heptagon 11">
            <a:extLst>
              <a:ext uri="{FF2B5EF4-FFF2-40B4-BE49-F238E27FC236}">
                <a16:creationId xmlns:a16="http://schemas.microsoft.com/office/drawing/2014/main" id="{C03B67B1-1ABD-4307-887C-CE6A0B3CDF92}"/>
              </a:ext>
            </a:extLst>
          </p:cNvPr>
          <p:cNvSpPr/>
          <p:nvPr/>
        </p:nvSpPr>
        <p:spPr>
          <a:xfrm>
            <a:off x="4172283" y="2420618"/>
            <a:ext cx="1720822" cy="1567543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06A3CA-A216-4E42-83C4-34753C967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449" y="291363"/>
            <a:ext cx="6130491" cy="1325563"/>
          </a:xfrm>
        </p:spPr>
        <p:txBody>
          <a:bodyPr/>
          <a:lstStyle/>
          <a:p>
            <a:r>
              <a:rPr lang="en-US" dirty="0"/>
              <a:t>                        POD</a:t>
            </a:r>
          </a:p>
        </p:txBody>
      </p:sp>
      <p:sp>
        <p:nvSpPr>
          <p:cNvPr id="6" name="Cube1">
            <a:extLst>
              <a:ext uri="{FF2B5EF4-FFF2-40B4-BE49-F238E27FC236}">
                <a16:creationId xmlns:a16="http://schemas.microsoft.com/office/drawing/2014/main" id="{0027935C-7093-457A-8F36-B66EA0CBAFFC}"/>
              </a:ext>
            </a:extLst>
          </p:cNvPr>
          <p:cNvSpPr/>
          <p:nvPr/>
        </p:nvSpPr>
        <p:spPr>
          <a:xfrm>
            <a:off x="4662879" y="2841695"/>
            <a:ext cx="739629" cy="725388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E2B5BB-B117-4A5B-A46A-EEAD42673DF7}"/>
              </a:ext>
            </a:extLst>
          </p:cNvPr>
          <p:cNvSpPr txBox="1"/>
          <p:nvPr/>
        </p:nvSpPr>
        <p:spPr>
          <a:xfrm>
            <a:off x="4669043" y="3059667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POD</a:t>
            </a:r>
          </a:p>
        </p:txBody>
      </p:sp>
    </p:spTree>
    <p:extLst>
      <p:ext uri="{BB962C8B-B14F-4D97-AF65-F5344CB8AC3E}">
        <p14:creationId xmlns:p14="http://schemas.microsoft.com/office/powerpoint/2010/main" val="91368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EFF63-97D6-40F6-9C7F-7F639B63A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"/>
            <a:ext cx="12192000" cy="617696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use Kubernetes to manage containers. However, in Kubernetes, container is kept inside the Pod. Now, the question is what is Pod and why it is necessary?</a:t>
            </a:r>
          </a:p>
          <a:p>
            <a:endParaRPr lang="en-US" dirty="0"/>
          </a:p>
          <a:p>
            <a:r>
              <a:rPr lang="en-US" dirty="0"/>
              <a:t>What is Pod?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POD is the smallest, very basic deployable objects in Kubernetes. A single process will be used if you running a Pod. In Pod, we can run multiple containers, and these containers will share the Pod resources (shared storage and network resources, and a specification for how to run the containers).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In simple words, we can say that Pod is a logical boundary of container/s.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We assign the IP @ to POD instead of containers.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Every container in a Pod shares the network namespace, including the IP address and network ports. Inside a Pod (and only then), the containers that belong to the Pod can communicate with one another using localhost.</a:t>
            </a:r>
          </a:p>
        </p:txBody>
      </p:sp>
      <p:sp>
        <p:nvSpPr>
          <p:cNvPr id="12" name="Heptagon 11">
            <a:extLst>
              <a:ext uri="{FF2B5EF4-FFF2-40B4-BE49-F238E27FC236}">
                <a16:creationId xmlns:a16="http://schemas.microsoft.com/office/drawing/2014/main" id="{4975751D-E9D3-417A-8BF4-89B181E54C08}"/>
              </a:ext>
            </a:extLst>
          </p:cNvPr>
          <p:cNvSpPr/>
          <p:nvPr/>
        </p:nvSpPr>
        <p:spPr>
          <a:xfrm>
            <a:off x="11622833" y="119068"/>
            <a:ext cx="528735" cy="425218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ube1">
            <a:extLst>
              <a:ext uri="{FF2B5EF4-FFF2-40B4-BE49-F238E27FC236}">
                <a16:creationId xmlns:a16="http://schemas.microsoft.com/office/drawing/2014/main" id="{18658548-52F6-401A-992B-0DD5C89E6488}"/>
              </a:ext>
            </a:extLst>
          </p:cNvPr>
          <p:cNvSpPr/>
          <p:nvPr/>
        </p:nvSpPr>
        <p:spPr>
          <a:xfrm>
            <a:off x="11792375" y="196278"/>
            <a:ext cx="189649" cy="196772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3B69BE-20D9-496F-82AB-CBC811B1D832}"/>
              </a:ext>
            </a:extLst>
          </p:cNvPr>
          <p:cNvSpPr txBox="1"/>
          <p:nvPr/>
        </p:nvSpPr>
        <p:spPr>
          <a:xfrm>
            <a:off x="11683482" y="377499"/>
            <a:ext cx="5287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POD</a:t>
            </a:r>
          </a:p>
        </p:txBody>
      </p:sp>
    </p:spTree>
    <p:extLst>
      <p:ext uri="{BB962C8B-B14F-4D97-AF65-F5344CB8AC3E}">
        <p14:creationId xmlns:p14="http://schemas.microsoft.com/office/powerpoint/2010/main" val="82940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8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ic">
            <a:extLst>
              <a:ext uri="{FF2B5EF4-FFF2-40B4-BE49-F238E27FC236}">
                <a16:creationId xmlns:a16="http://schemas.microsoft.com/office/drawing/2014/main" id="{7CD0072F-140B-4805-8DD4-05C14F27F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258" y="172720"/>
            <a:ext cx="10515600" cy="6360160"/>
          </a:xfrm>
        </p:spPr>
        <p:txBody>
          <a:bodyPr>
            <a:normAutofit/>
          </a:bodyPr>
          <a:lstStyle/>
          <a:p>
            <a:r>
              <a:rPr lang="en-US" sz="2600" dirty="0"/>
              <a:t>Kubernetes support multiple runtime engines.</a:t>
            </a:r>
          </a:p>
          <a:p>
            <a:pPr lvl="1"/>
            <a:r>
              <a:rPr lang="en-US" sz="2400" dirty="0"/>
              <a:t>Containerd</a:t>
            </a:r>
          </a:p>
          <a:p>
            <a:pPr lvl="1"/>
            <a:r>
              <a:rPr lang="en-US" sz="2400" dirty="0"/>
              <a:t>CRI-O</a:t>
            </a:r>
          </a:p>
          <a:p>
            <a:pPr lvl="1"/>
            <a:r>
              <a:rPr lang="en-US" sz="2400" dirty="0"/>
              <a:t>Docker Engine</a:t>
            </a:r>
          </a:p>
          <a:p>
            <a:pPr marL="457200" lvl="1" indent="0">
              <a:buNone/>
            </a:pPr>
            <a:endParaRPr lang="en-US" sz="2200" dirty="0"/>
          </a:p>
          <a:p>
            <a:r>
              <a:rPr lang="en-US" sz="2600" dirty="0"/>
              <a:t>Types of </a:t>
            </a:r>
            <a:r>
              <a:rPr lang="en-US" sz="2600" dirty="0" err="1"/>
              <a:t>PODs</a:t>
            </a:r>
            <a:endParaRPr lang="en-US" sz="2600" dirty="0"/>
          </a:p>
          <a:p>
            <a:pPr lvl="1"/>
            <a:r>
              <a:rPr lang="en-US" sz="2200" dirty="0"/>
              <a:t>Static </a:t>
            </a:r>
          </a:p>
          <a:p>
            <a:pPr lvl="1"/>
            <a:r>
              <a:rPr lang="en-US" sz="2200" dirty="0"/>
              <a:t>Dynamic</a:t>
            </a:r>
          </a:p>
          <a:p>
            <a:endParaRPr lang="en-US" sz="2600" dirty="0"/>
          </a:p>
          <a:p>
            <a:pPr lvl="1"/>
            <a:endParaRPr lang="en-US" sz="2600" dirty="0"/>
          </a:p>
          <a:p>
            <a:pPr marL="457200" lvl="1" indent="0">
              <a:buNone/>
            </a:pPr>
            <a:endParaRPr lang="en-US" sz="2600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8" name="static">
            <a:extLst>
              <a:ext uri="{FF2B5EF4-FFF2-40B4-BE49-F238E27FC236}">
                <a16:creationId xmlns:a16="http://schemas.microsoft.com/office/drawing/2014/main" id="{9BAD347D-8300-4CA5-BF1E-6A6920270B7D}"/>
              </a:ext>
            </a:extLst>
          </p:cNvPr>
          <p:cNvSpPr/>
          <p:nvPr/>
        </p:nvSpPr>
        <p:spPr>
          <a:xfrm>
            <a:off x="1686560" y="3799205"/>
            <a:ext cx="2722880" cy="894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Static POD</a:t>
            </a:r>
          </a:p>
        </p:txBody>
      </p:sp>
    </p:spTree>
    <p:extLst>
      <p:ext uri="{BB962C8B-B14F-4D97-AF65-F5344CB8AC3E}">
        <p14:creationId xmlns:p14="http://schemas.microsoft.com/office/powerpoint/2010/main" val="418297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283E4-4781-4D5E-A1AA-77BADD117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046480"/>
            <a:ext cx="11115040" cy="5130483"/>
          </a:xfrm>
        </p:spPr>
        <p:txBody>
          <a:bodyPr>
            <a:normAutofit/>
          </a:bodyPr>
          <a:lstStyle/>
          <a:p>
            <a:r>
              <a:rPr lang="en-US" dirty="0"/>
              <a:t>Static Pods are managed directly by the </a:t>
            </a:r>
            <a:r>
              <a:rPr lang="en-US" dirty="0" err="1"/>
              <a:t>kubelet</a:t>
            </a:r>
            <a:r>
              <a:rPr lang="en-US" dirty="0"/>
              <a:t> daemon on a specific node, and supervises them (and restarts it if it fails), </a:t>
            </a:r>
          </a:p>
          <a:p>
            <a:endParaRPr lang="en-US" dirty="0"/>
          </a:p>
          <a:p>
            <a:r>
              <a:rPr lang="en-US" dirty="0"/>
              <a:t>It means that API server not monitor them.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tatic">
            <a:extLst>
              <a:ext uri="{FF2B5EF4-FFF2-40B4-BE49-F238E27FC236}">
                <a16:creationId xmlns:a16="http://schemas.microsoft.com/office/drawing/2014/main" id="{D425DC5E-0E67-451A-B46C-0A859246F2D2}"/>
              </a:ext>
            </a:extLst>
          </p:cNvPr>
          <p:cNvSpPr/>
          <p:nvPr/>
        </p:nvSpPr>
        <p:spPr>
          <a:xfrm>
            <a:off x="4500880" y="0"/>
            <a:ext cx="2722880" cy="894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Static POD</a:t>
            </a:r>
          </a:p>
        </p:txBody>
      </p:sp>
    </p:spTree>
    <p:extLst>
      <p:ext uri="{BB962C8B-B14F-4D97-AF65-F5344CB8AC3E}">
        <p14:creationId xmlns:p14="http://schemas.microsoft.com/office/powerpoint/2010/main" val="38365469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5C9DB-F838-443E-A2D7-BDECFBB63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" y="262890"/>
            <a:ext cx="9246870" cy="659511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065C9C-1D36-4769-9870-3456ED3AB0C5}"/>
              </a:ext>
            </a:extLst>
          </p:cNvPr>
          <p:cNvSpPr/>
          <p:nvPr/>
        </p:nvSpPr>
        <p:spPr>
          <a:xfrm>
            <a:off x="1062990" y="1211580"/>
            <a:ext cx="2937510" cy="261747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D86DBE-0431-443D-9D78-94302B3B9B08}"/>
              </a:ext>
            </a:extLst>
          </p:cNvPr>
          <p:cNvSpPr/>
          <p:nvPr/>
        </p:nvSpPr>
        <p:spPr>
          <a:xfrm>
            <a:off x="3143250" y="1943100"/>
            <a:ext cx="662940" cy="9029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47D475-7E17-45AD-9932-726582D57BFE}"/>
              </a:ext>
            </a:extLst>
          </p:cNvPr>
          <p:cNvSpPr/>
          <p:nvPr/>
        </p:nvSpPr>
        <p:spPr>
          <a:xfrm>
            <a:off x="1062990" y="1211580"/>
            <a:ext cx="1291590" cy="6286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Schedular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EF4FC3-5FD6-4435-B4AF-F144AD40BA2A}"/>
              </a:ext>
            </a:extLst>
          </p:cNvPr>
          <p:cNvSpPr/>
          <p:nvPr/>
        </p:nvSpPr>
        <p:spPr>
          <a:xfrm>
            <a:off x="1062990" y="2197417"/>
            <a:ext cx="1291590" cy="6286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Controller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6ADD18-555A-49F3-870D-F536B4054EDD}"/>
              </a:ext>
            </a:extLst>
          </p:cNvPr>
          <p:cNvSpPr/>
          <p:nvPr/>
        </p:nvSpPr>
        <p:spPr>
          <a:xfrm>
            <a:off x="1062990" y="3183255"/>
            <a:ext cx="1291590" cy="6286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ETCD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C30052-9A43-48C2-A48A-B124183EBC80}"/>
              </a:ext>
            </a:extLst>
          </p:cNvPr>
          <p:cNvSpPr/>
          <p:nvPr/>
        </p:nvSpPr>
        <p:spPr>
          <a:xfrm>
            <a:off x="6515102" y="217171"/>
            <a:ext cx="3127362" cy="202609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E723F9-851D-4588-9683-61FF0E715F2E}"/>
              </a:ext>
            </a:extLst>
          </p:cNvPr>
          <p:cNvSpPr/>
          <p:nvPr/>
        </p:nvSpPr>
        <p:spPr>
          <a:xfrm>
            <a:off x="6515101" y="2511742"/>
            <a:ext cx="3127361" cy="20545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2AE1EA-E9B7-4BBE-B0F9-0940E768A90F}"/>
              </a:ext>
            </a:extLst>
          </p:cNvPr>
          <p:cNvSpPr/>
          <p:nvPr/>
        </p:nvSpPr>
        <p:spPr>
          <a:xfrm>
            <a:off x="6515102" y="4760594"/>
            <a:ext cx="3127360" cy="210883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596036-9B48-42DE-B922-D8017086F638}"/>
              </a:ext>
            </a:extLst>
          </p:cNvPr>
          <p:cNvSpPr/>
          <p:nvPr/>
        </p:nvSpPr>
        <p:spPr>
          <a:xfrm>
            <a:off x="6515102" y="217171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Kubelet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F93312-3A4F-4EA7-9458-0B557E955D2E}"/>
              </a:ext>
            </a:extLst>
          </p:cNvPr>
          <p:cNvSpPr/>
          <p:nvPr/>
        </p:nvSpPr>
        <p:spPr>
          <a:xfrm>
            <a:off x="6515102" y="902969"/>
            <a:ext cx="118871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KubeProxy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BF8702-FA3F-4514-9136-8F5BA34BDD5F}"/>
              </a:ext>
            </a:extLst>
          </p:cNvPr>
          <p:cNvSpPr/>
          <p:nvPr/>
        </p:nvSpPr>
        <p:spPr>
          <a:xfrm>
            <a:off x="6515102" y="2500312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Kubelet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0E8054-977A-4B61-898F-5838F1736FA5}"/>
              </a:ext>
            </a:extLst>
          </p:cNvPr>
          <p:cNvSpPr/>
          <p:nvPr/>
        </p:nvSpPr>
        <p:spPr>
          <a:xfrm>
            <a:off x="6515102" y="3128961"/>
            <a:ext cx="118871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KubeProxy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6120F-8550-4E1A-B0ED-8C6F9AFD6B7B}"/>
              </a:ext>
            </a:extLst>
          </p:cNvPr>
          <p:cNvSpPr/>
          <p:nvPr/>
        </p:nvSpPr>
        <p:spPr>
          <a:xfrm>
            <a:off x="6515102" y="4772024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Kubelet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3C4AA39-B91D-4EE4-93B3-94666416F0BE}"/>
              </a:ext>
            </a:extLst>
          </p:cNvPr>
          <p:cNvSpPr/>
          <p:nvPr/>
        </p:nvSpPr>
        <p:spPr>
          <a:xfrm>
            <a:off x="6515102" y="5400673"/>
            <a:ext cx="118871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KubeProxy</a:t>
            </a:r>
            <a:endParaRPr lang="en-US" dirty="0"/>
          </a:p>
        </p:txBody>
      </p:sp>
      <p:sp>
        <p:nvSpPr>
          <p:cNvPr id="21" name="Arrow: Left-Right 20">
            <a:extLst>
              <a:ext uri="{FF2B5EF4-FFF2-40B4-BE49-F238E27FC236}">
                <a16:creationId xmlns:a16="http://schemas.microsoft.com/office/drawing/2014/main" id="{9390E9DF-5112-449E-BBC1-5A45B69B0237}"/>
              </a:ext>
            </a:extLst>
          </p:cNvPr>
          <p:cNvSpPr/>
          <p:nvPr/>
        </p:nvSpPr>
        <p:spPr>
          <a:xfrm rot="1360402">
            <a:off x="2251712" y="1779225"/>
            <a:ext cx="994410" cy="30860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Left-Right 21">
            <a:extLst>
              <a:ext uri="{FF2B5EF4-FFF2-40B4-BE49-F238E27FC236}">
                <a16:creationId xmlns:a16="http://schemas.microsoft.com/office/drawing/2014/main" id="{D90F36B2-C726-4E96-8F78-BE2F9ACCD580}"/>
              </a:ext>
            </a:extLst>
          </p:cNvPr>
          <p:cNvSpPr/>
          <p:nvPr/>
        </p:nvSpPr>
        <p:spPr>
          <a:xfrm>
            <a:off x="2343150" y="2303144"/>
            <a:ext cx="788670" cy="39433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Arrow: Left-Right 22">
            <a:extLst>
              <a:ext uri="{FF2B5EF4-FFF2-40B4-BE49-F238E27FC236}">
                <a16:creationId xmlns:a16="http://schemas.microsoft.com/office/drawing/2014/main" id="{4A3CEFE3-76CD-4A60-BC5D-BCAABB93A61D}"/>
              </a:ext>
            </a:extLst>
          </p:cNvPr>
          <p:cNvSpPr/>
          <p:nvPr/>
        </p:nvSpPr>
        <p:spPr>
          <a:xfrm rot="20157170">
            <a:off x="2294118" y="2849244"/>
            <a:ext cx="1087891" cy="30860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0B95CE3A-DFE5-4EFF-BC3A-A207E6623EF3}"/>
              </a:ext>
            </a:extLst>
          </p:cNvPr>
          <p:cNvSpPr/>
          <p:nvPr/>
        </p:nvSpPr>
        <p:spPr>
          <a:xfrm rot="19811221">
            <a:off x="3476728" y="1167608"/>
            <a:ext cx="3316681" cy="30860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5CB71237-11BC-4941-ABA9-29F4B283FDED}"/>
              </a:ext>
            </a:extLst>
          </p:cNvPr>
          <p:cNvSpPr/>
          <p:nvPr/>
        </p:nvSpPr>
        <p:spPr>
          <a:xfrm rot="504997">
            <a:off x="3777493" y="2370423"/>
            <a:ext cx="2783572" cy="39433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Arrow: Left-Right 25">
            <a:extLst>
              <a:ext uri="{FF2B5EF4-FFF2-40B4-BE49-F238E27FC236}">
                <a16:creationId xmlns:a16="http://schemas.microsoft.com/office/drawing/2014/main" id="{B2A2A554-A50F-4648-A66F-D5616F0865C1}"/>
              </a:ext>
            </a:extLst>
          </p:cNvPr>
          <p:cNvSpPr/>
          <p:nvPr/>
        </p:nvSpPr>
        <p:spPr>
          <a:xfrm rot="2005790">
            <a:off x="3201969" y="3667666"/>
            <a:ext cx="3712676" cy="30860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191B2C9-7617-47BD-92E0-229244C857DA}"/>
              </a:ext>
            </a:extLst>
          </p:cNvPr>
          <p:cNvSpPr/>
          <p:nvPr/>
        </p:nvSpPr>
        <p:spPr>
          <a:xfrm>
            <a:off x="7217421" y="1874587"/>
            <a:ext cx="1904987" cy="357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workernode1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5086772-0D89-42BA-A5B9-90AAEEEC0873}"/>
              </a:ext>
            </a:extLst>
          </p:cNvPr>
          <p:cNvSpPr/>
          <p:nvPr/>
        </p:nvSpPr>
        <p:spPr>
          <a:xfrm>
            <a:off x="7226402" y="4200080"/>
            <a:ext cx="1904987" cy="357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workernode2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09D650B-8424-4FC5-AAC2-1EFB6FD56A9D}"/>
              </a:ext>
            </a:extLst>
          </p:cNvPr>
          <p:cNvSpPr/>
          <p:nvPr/>
        </p:nvSpPr>
        <p:spPr>
          <a:xfrm>
            <a:off x="7217420" y="6494150"/>
            <a:ext cx="1904987" cy="357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workernode3</a:t>
            </a:r>
          </a:p>
        </p:txBody>
      </p:sp>
      <p:sp>
        <p:nvSpPr>
          <p:cNvPr id="30" name="Heptagon 29">
            <a:extLst>
              <a:ext uri="{FF2B5EF4-FFF2-40B4-BE49-F238E27FC236}">
                <a16:creationId xmlns:a16="http://schemas.microsoft.com/office/drawing/2014/main" id="{02437365-09DB-4142-B8FD-C294026D7A11}"/>
              </a:ext>
            </a:extLst>
          </p:cNvPr>
          <p:cNvSpPr/>
          <p:nvPr/>
        </p:nvSpPr>
        <p:spPr>
          <a:xfrm>
            <a:off x="8023859" y="274320"/>
            <a:ext cx="1522401" cy="1360171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be1">
            <a:extLst>
              <a:ext uri="{FF2B5EF4-FFF2-40B4-BE49-F238E27FC236}">
                <a16:creationId xmlns:a16="http://schemas.microsoft.com/office/drawing/2014/main" id="{BDCDEFB4-F77A-4A4C-8CFB-A413C1AF95A4}"/>
              </a:ext>
            </a:extLst>
          </p:cNvPr>
          <p:cNvSpPr/>
          <p:nvPr/>
        </p:nvSpPr>
        <p:spPr>
          <a:xfrm>
            <a:off x="8358592" y="611921"/>
            <a:ext cx="739629" cy="725388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2260534-09C8-4EF0-9B39-418DA81AD619}"/>
              </a:ext>
            </a:extLst>
          </p:cNvPr>
          <p:cNvSpPr txBox="1"/>
          <p:nvPr/>
        </p:nvSpPr>
        <p:spPr>
          <a:xfrm>
            <a:off x="8310661" y="875464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POD</a:t>
            </a: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CB786833-D3C3-4FA7-AF3F-47830DE47C85}"/>
              </a:ext>
            </a:extLst>
          </p:cNvPr>
          <p:cNvSpPr/>
          <p:nvPr/>
        </p:nvSpPr>
        <p:spPr>
          <a:xfrm rot="1017172">
            <a:off x="7335876" y="420795"/>
            <a:ext cx="931715" cy="42491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98E9A82-32CD-4BFA-95AB-6C9119FB8071}"/>
              </a:ext>
            </a:extLst>
          </p:cNvPr>
          <p:cNvSpPr/>
          <p:nvPr/>
        </p:nvSpPr>
        <p:spPr>
          <a:xfrm>
            <a:off x="6499917" y="1394460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CRI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A0F8145-0FBF-4923-9E76-545962287F29}"/>
              </a:ext>
            </a:extLst>
          </p:cNvPr>
          <p:cNvSpPr/>
          <p:nvPr/>
        </p:nvSpPr>
        <p:spPr>
          <a:xfrm>
            <a:off x="6516931" y="5959384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996852F-6522-4814-9109-C612ECE2E5EF}"/>
              </a:ext>
            </a:extLst>
          </p:cNvPr>
          <p:cNvSpPr/>
          <p:nvPr/>
        </p:nvSpPr>
        <p:spPr>
          <a:xfrm>
            <a:off x="6515102" y="3638225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CRI</a:t>
            </a:r>
          </a:p>
        </p:txBody>
      </p:sp>
      <p:sp>
        <p:nvSpPr>
          <p:cNvPr id="37" name="Heptagon 36">
            <a:extLst>
              <a:ext uri="{FF2B5EF4-FFF2-40B4-BE49-F238E27FC236}">
                <a16:creationId xmlns:a16="http://schemas.microsoft.com/office/drawing/2014/main" id="{7A4AB6AB-6165-4136-B145-89F3B971A698}"/>
              </a:ext>
            </a:extLst>
          </p:cNvPr>
          <p:cNvSpPr/>
          <p:nvPr/>
        </p:nvSpPr>
        <p:spPr>
          <a:xfrm>
            <a:off x="8023859" y="4884482"/>
            <a:ext cx="1522401" cy="1360171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ube1">
            <a:extLst>
              <a:ext uri="{FF2B5EF4-FFF2-40B4-BE49-F238E27FC236}">
                <a16:creationId xmlns:a16="http://schemas.microsoft.com/office/drawing/2014/main" id="{3D294163-941B-4347-AB88-AADAFE9626B3}"/>
              </a:ext>
            </a:extLst>
          </p:cNvPr>
          <p:cNvSpPr/>
          <p:nvPr/>
        </p:nvSpPr>
        <p:spPr>
          <a:xfrm>
            <a:off x="8358592" y="5222083"/>
            <a:ext cx="739629" cy="725388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9C1BBB-3709-4EED-8640-117A2D678CBF}"/>
              </a:ext>
            </a:extLst>
          </p:cNvPr>
          <p:cNvSpPr txBox="1"/>
          <p:nvPr/>
        </p:nvSpPr>
        <p:spPr>
          <a:xfrm>
            <a:off x="8310661" y="5485626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POD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EAC6926D-2DE0-4D95-8BE2-C65BE2459780}"/>
              </a:ext>
            </a:extLst>
          </p:cNvPr>
          <p:cNvSpPr/>
          <p:nvPr/>
        </p:nvSpPr>
        <p:spPr>
          <a:xfrm>
            <a:off x="2517867" y="3446133"/>
            <a:ext cx="1288323" cy="357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3E5FF0F7-B292-4003-9ABC-66662FA1E125}"/>
              </a:ext>
            </a:extLst>
          </p:cNvPr>
          <p:cNvSpPr/>
          <p:nvPr/>
        </p:nvSpPr>
        <p:spPr>
          <a:xfrm rot="1017172">
            <a:off x="7397982" y="4934871"/>
            <a:ext cx="931715" cy="42491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848498E-EF93-46BA-A7EB-3ABF4AF9622A}"/>
              </a:ext>
            </a:extLst>
          </p:cNvPr>
          <p:cNvSpPr/>
          <p:nvPr/>
        </p:nvSpPr>
        <p:spPr>
          <a:xfrm>
            <a:off x="3099081" y="1220693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Kubelet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450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15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8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57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8" presetID="2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3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0" grpId="1" animBg="1"/>
      <p:bldP spid="31" grpId="0" animBg="1"/>
      <p:bldP spid="31" grpId="1" animBg="1"/>
      <p:bldP spid="31" grpId="2" animBg="1"/>
      <p:bldP spid="32" grpId="0"/>
      <p:bldP spid="32" grpId="1"/>
      <p:bldP spid="33" grpId="0" animBg="1"/>
      <p:bldP spid="33" grpId="1" animBg="1"/>
      <p:bldP spid="34" grpId="0" animBg="1"/>
      <p:bldP spid="35" grpId="0" animBg="1"/>
      <p:bldP spid="36" grpId="0" animBg="1"/>
      <p:bldP spid="37" grpId="0" animBg="1"/>
      <p:bldP spid="38" grpId="0" animBg="1"/>
      <p:bldP spid="38" grpId="1" animBg="1"/>
      <p:bldP spid="39" grpId="0"/>
      <p:bldP spid="40" grpId="0" animBg="1"/>
      <p:bldP spid="41" grpId="0" animBg="1"/>
      <p:bldP spid="41" grpId="1" animBg="1"/>
      <p:bldP spid="41" grpId="2" animBg="1"/>
      <p:bldP spid="4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283E4-4781-4D5E-A1AA-77BADD117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046480"/>
            <a:ext cx="11115040" cy="5130483"/>
          </a:xfrm>
        </p:spPr>
        <p:txBody>
          <a:bodyPr>
            <a:normAutofit/>
          </a:bodyPr>
          <a:lstStyle/>
          <a:p>
            <a:r>
              <a:rPr lang="en-US" dirty="0"/>
              <a:t>Static Pods are managed directly by the </a:t>
            </a:r>
            <a:r>
              <a:rPr lang="en-US" dirty="0" err="1"/>
              <a:t>kubelet</a:t>
            </a:r>
            <a:r>
              <a:rPr lang="en-US" dirty="0"/>
              <a:t> daemon on a specific node, and supervises them (and restarts it if it fails), </a:t>
            </a:r>
          </a:p>
          <a:p>
            <a:endParaRPr lang="en-US" dirty="0"/>
          </a:p>
          <a:p>
            <a:r>
              <a:rPr lang="en-US" dirty="0"/>
              <a:t>It means that API server not monitor them.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main use for static Pods is to run a self-hosted control plane: in other words, using the </a:t>
            </a:r>
            <a:r>
              <a:rPr lang="en-US" dirty="0" err="1"/>
              <a:t>Kubelet</a:t>
            </a:r>
            <a:r>
              <a:rPr lang="en-US" dirty="0"/>
              <a:t> to supervise the individual control plane components.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tatic">
            <a:extLst>
              <a:ext uri="{FF2B5EF4-FFF2-40B4-BE49-F238E27FC236}">
                <a16:creationId xmlns:a16="http://schemas.microsoft.com/office/drawing/2014/main" id="{D425DC5E-0E67-451A-B46C-0A859246F2D2}"/>
              </a:ext>
            </a:extLst>
          </p:cNvPr>
          <p:cNvSpPr/>
          <p:nvPr/>
        </p:nvSpPr>
        <p:spPr>
          <a:xfrm>
            <a:off x="4500880" y="0"/>
            <a:ext cx="2722880" cy="894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Static POD</a:t>
            </a:r>
          </a:p>
        </p:txBody>
      </p:sp>
    </p:spTree>
    <p:extLst>
      <p:ext uri="{BB962C8B-B14F-4D97-AF65-F5344CB8AC3E}">
        <p14:creationId xmlns:p14="http://schemas.microsoft.com/office/powerpoint/2010/main" val="17444817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5C9DB-F838-443E-A2D7-BDECFBB63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460" y="262890"/>
            <a:ext cx="9246870" cy="659511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065C9C-1D36-4769-9870-3456ED3AB0C5}"/>
              </a:ext>
            </a:extLst>
          </p:cNvPr>
          <p:cNvSpPr/>
          <p:nvPr/>
        </p:nvSpPr>
        <p:spPr>
          <a:xfrm>
            <a:off x="1062990" y="1211580"/>
            <a:ext cx="2937510" cy="261747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D86DBE-0431-443D-9D78-94302B3B9B08}"/>
              </a:ext>
            </a:extLst>
          </p:cNvPr>
          <p:cNvSpPr/>
          <p:nvPr/>
        </p:nvSpPr>
        <p:spPr>
          <a:xfrm>
            <a:off x="3143250" y="1943100"/>
            <a:ext cx="662940" cy="9029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A47D475-7E17-45AD-9932-726582D57BFE}"/>
              </a:ext>
            </a:extLst>
          </p:cNvPr>
          <p:cNvSpPr/>
          <p:nvPr/>
        </p:nvSpPr>
        <p:spPr>
          <a:xfrm>
            <a:off x="1062990" y="1211580"/>
            <a:ext cx="1291590" cy="6286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Schedular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EF4FC3-5FD6-4435-B4AF-F144AD40BA2A}"/>
              </a:ext>
            </a:extLst>
          </p:cNvPr>
          <p:cNvSpPr/>
          <p:nvPr/>
        </p:nvSpPr>
        <p:spPr>
          <a:xfrm>
            <a:off x="1062990" y="2197417"/>
            <a:ext cx="1291590" cy="6286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Controller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6ADD18-555A-49F3-870D-F536B4054EDD}"/>
              </a:ext>
            </a:extLst>
          </p:cNvPr>
          <p:cNvSpPr/>
          <p:nvPr/>
        </p:nvSpPr>
        <p:spPr>
          <a:xfrm>
            <a:off x="1062990" y="3183255"/>
            <a:ext cx="1291590" cy="6286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ETCD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C30052-9A43-48C2-A48A-B124183EBC80}"/>
              </a:ext>
            </a:extLst>
          </p:cNvPr>
          <p:cNvSpPr/>
          <p:nvPr/>
        </p:nvSpPr>
        <p:spPr>
          <a:xfrm>
            <a:off x="6515102" y="217171"/>
            <a:ext cx="3127362" cy="202609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E723F9-851D-4588-9683-61FF0E715F2E}"/>
              </a:ext>
            </a:extLst>
          </p:cNvPr>
          <p:cNvSpPr/>
          <p:nvPr/>
        </p:nvSpPr>
        <p:spPr>
          <a:xfrm>
            <a:off x="6515101" y="2511742"/>
            <a:ext cx="3127361" cy="205454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2AE1EA-E9B7-4BBE-B0F9-0940E768A90F}"/>
              </a:ext>
            </a:extLst>
          </p:cNvPr>
          <p:cNvSpPr/>
          <p:nvPr/>
        </p:nvSpPr>
        <p:spPr>
          <a:xfrm>
            <a:off x="6515102" y="4760594"/>
            <a:ext cx="3127360" cy="210883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596036-9B48-42DE-B922-D8017086F638}"/>
              </a:ext>
            </a:extLst>
          </p:cNvPr>
          <p:cNvSpPr/>
          <p:nvPr/>
        </p:nvSpPr>
        <p:spPr>
          <a:xfrm>
            <a:off x="6515102" y="217171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Kubelet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F93312-3A4F-4EA7-9458-0B557E955D2E}"/>
              </a:ext>
            </a:extLst>
          </p:cNvPr>
          <p:cNvSpPr/>
          <p:nvPr/>
        </p:nvSpPr>
        <p:spPr>
          <a:xfrm>
            <a:off x="6515102" y="902969"/>
            <a:ext cx="118871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KubeProxy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BF8702-FA3F-4514-9136-8F5BA34BDD5F}"/>
              </a:ext>
            </a:extLst>
          </p:cNvPr>
          <p:cNvSpPr/>
          <p:nvPr/>
        </p:nvSpPr>
        <p:spPr>
          <a:xfrm>
            <a:off x="6515102" y="2500312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Kubelet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0E8054-977A-4B61-898F-5838F1736FA5}"/>
              </a:ext>
            </a:extLst>
          </p:cNvPr>
          <p:cNvSpPr/>
          <p:nvPr/>
        </p:nvSpPr>
        <p:spPr>
          <a:xfrm>
            <a:off x="6515102" y="3128961"/>
            <a:ext cx="118871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KubeProxy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6120F-8550-4E1A-B0ED-8C6F9AFD6B7B}"/>
              </a:ext>
            </a:extLst>
          </p:cNvPr>
          <p:cNvSpPr/>
          <p:nvPr/>
        </p:nvSpPr>
        <p:spPr>
          <a:xfrm>
            <a:off x="6515102" y="4772024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Kubelet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3C4AA39-B91D-4EE4-93B3-94666416F0BE}"/>
              </a:ext>
            </a:extLst>
          </p:cNvPr>
          <p:cNvSpPr/>
          <p:nvPr/>
        </p:nvSpPr>
        <p:spPr>
          <a:xfrm>
            <a:off x="6515102" y="5400673"/>
            <a:ext cx="118871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KubeProxy</a:t>
            </a:r>
            <a:endParaRPr lang="en-US" dirty="0"/>
          </a:p>
        </p:txBody>
      </p:sp>
      <p:sp>
        <p:nvSpPr>
          <p:cNvPr id="21" name="Arrow: Left-Right 20">
            <a:extLst>
              <a:ext uri="{FF2B5EF4-FFF2-40B4-BE49-F238E27FC236}">
                <a16:creationId xmlns:a16="http://schemas.microsoft.com/office/drawing/2014/main" id="{9390E9DF-5112-449E-BBC1-5A45B69B0237}"/>
              </a:ext>
            </a:extLst>
          </p:cNvPr>
          <p:cNvSpPr/>
          <p:nvPr/>
        </p:nvSpPr>
        <p:spPr>
          <a:xfrm rot="1360402">
            <a:off x="2251712" y="1779225"/>
            <a:ext cx="994410" cy="30860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Left-Right 21">
            <a:extLst>
              <a:ext uri="{FF2B5EF4-FFF2-40B4-BE49-F238E27FC236}">
                <a16:creationId xmlns:a16="http://schemas.microsoft.com/office/drawing/2014/main" id="{D90F36B2-C726-4E96-8F78-BE2F9ACCD580}"/>
              </a:ext>
            </a:extLst>
          </p:cNvPr>
          <p:cNvSpPr/>
          <p:nvPr/>
        </p:nvSpPr>
        <p:spPr>
          <a:xfrm>
            <a:off x="2343150" y="2303144"/>
            <a:ext cx="788670" cy="39433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Arrow: Left-Right 22">
            <a:extLst>
              <a:ext uri="{FF2B5EF4-FFF2-40B4-BE49-F238E27FC236}">
                <a16:creationId xmlns:a16="http://schemas.microsoft.com/office/drawing/2014/main" id="{4A3CEFE3-76CD-4A60-BC5D-BCAABB93A61D}"/>
              </a:ext>
            </a:extLst>
          </p:cNvPr>
          <p:cNvSpPr/>
          <p:nvPr/>
        </p:nvSpPr>
        <p:spPr>
          <a:xfrm rot="20157170">
            <a:off x="2294118" y="2849244"/>
            <a:ext cx="1087891" cy="30860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0B95CE3A-DFE5-4EFF-BC3A-A207E6623EF3}"/>
              </a:ext>
            </a:extLst>
          </p:cNvPr>
          <p:cNvSpPr/>
          <p:nvPr/>
        </p:nvSpPr>
        <p:spPr>
          <a:xfrm rot="19811221">
            <a:off x="3476728" y="1167608"/>
            <a:ext cx="3316681" cy="30860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-Right 24">
            <a:extLst>
              <a:ext uri="{FF2B5EF4-FFF2-40B4-BE49-F238E27FC236}">
                <a16:creationId xmlns:a16="http://schemas.microsoft.com/office/drawing/2014/main" id="{5CB71237-11BC-4941-ABA9-29F4B283FDED}"/>
              </a:ext>
            </a:extLst>
          </p:cNvPr>
          <p:cNvSpPr/>
          <p:nvPr/>
        </p:nvSpPr>
        <p:spPr>
          <a:xfrm rot="504997">
            <a:off x="3777493" y="2370423"/>
            <a:ext cx="2783572" cy="39433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Arrow: Left-Right 25">
            <a:extLst>
              <a:ext uri="{FF2B5EF4-FFF2-40B4-BE49-F238E27FC236}">
                <a16:creationId xmlns:a16="http://schemas.microsoft.com/office/drawing/2014/main" id="{B2A2A554-A50F-4648-A66F-D5616F0865C1}"/>
              </a:ext>
            </a:extLst>
          </p:cNvPr>
          <p:cNvSpPr/>
          <p:nvPr/>
        </p:nvSpPr>
        <p:spPr>
          <a:xfrm rot="2005790">
            <a:off x="3201969" y="3667666"/>
            <a:ext cx="3712676" cy="30860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191B2C9-7617-47BD-92E0-229244C857DA}"/>
              </a:ext>
            </a:extLst>
          </p:cNvPr>
          <p:cNvSpPr/>
          <p:nvPr/>
        </p:nvSpPr>
        <p:spPr>
          <a:xfrm>
            <a:off x="7217421" y="1874587"/>
            <a:ext cx="1904987" cy="357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workernode1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5086772-0D89-42BA-A5B9-90AAEEEC0873}"/>
              </a:ext>
            </a:extLst>
          </p:cNvPr>
          <p:cNvSpPr/>
          <p:nvPr/>
        </p:nvSpPr>
        <p:spPr>
          <a:xfrm>
            <a:off x="7226402" y="4200080"/>
            <a:ext cx="1904987" cy="357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workernode2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09D650B-8424-4FC5-AAC2-1EFB6FD56A9D}"/>
              </a:ext>
            </a:extLst>
          </p:cNvPr>
          <p:cNvSpPr/>
          <p:nvPr/>
        </p:nvSpPr>
        <p:spPr>
          <a:xfrm>
            <a:off x="7217420" y="6494150"/>
            <a:ext cx="1904987" cy="357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workernode3</a:t>
            </a:r>
          </a:p>
        </p:txBody>
      </p:sp>
      <p:sp>
        <p:nvSpPr>
          <p:cNvPr id="30" name="Heptagon 29">
            <a:extLst>
              <a:ext uri="{FF2B5EF4-FFF2-40B4-BE49-F238E27FC236}">
                <a16:creationId xmlns:a16="http://schemas.microsoft.com/office/drawing/2014/main" id="{02437365-09DB-4142-B8FD-C294026D7A11}"/>
              </a:ext>
            </a:extLst>
          </p:cNvPr>
          <p:cNvSpPr/>
          <p:nvPr/>
        </p:nvSpPr>
        <p:spPr>
          <a:xfrm>
            <a:off x="8023859" y="274320"/>
            <a:ext cx="1522401" cy="1360171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be1">
            <a:extLst>
              <a:ext uri="{FF2B5EF4-FFF2-40B4-BE49-F238E27FC236}">
                <a16:creationId xmlns:a16="http://schemas.microsoft.com/office/drawing/2014/main" id="{BDCDEFB4-F77A-4A4C-8CFB-A413C1AF95A4}"/>
              </a:ext>
            </a:extLst>
          </p:cNvPr>
          <p:cNvSpPr/>
          <p:nvPr/>
        </p:nvSpPr>
        <p:spPr>
          <a:xfrm>
            <a:off x="8358592" y="611921"/>
            <a:ext cx="739629" cy="725388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2260534-09C8-4EF0-9B39-418DA81AD619}"/>
              </a:ext>
            </a:extLst>
          </p:cNvPr>
          <p:cNvSpPr txBox="1"/>
          <p:nvPr/>
        </p:nvSpPr>
        <p:spPr>
          <a:xfrm>
            <a:off x="8310661" y="875464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POD</a:t>
            </a: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CB786833-D3C3-4FA7-AF3F-47830DE47C85}"/>
              </a:ext>
            </a:extLst>
          </p:cNvPr>
          <p:cNvSpPr/>
          <p:nvPr/>
        </p:nvSpPr>
        <p:spPr>
          <a:xfrm rot="1017172">
            <a:off x="7335876" y="420795"/>
            <a:ext cx="931715" cy="42491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98E9A82-32CD-4BFA-95AB-6C9119FB8071}"/>
              </a:ext>
            </a:extLst>
          </p:cNvPr>
          <p:cNvSpPr/>
          <p:nvPr/>
        </p:nvSpPr>
        <p:spPr>
          <a:xfrm>
            <a:off x="6499917" y="1394460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CRI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A0F8145-0FBF-4923-9E76-545962287F29}"/>
              </a:ext>
            </a:extLst>
          </p:cNvPr>
          <p:cNvSpPr/>
          <p:nvPr/>
        </p:nvSpPr>
        <p:spPr>
          <a:xfrm>
            <a:off x="6516931" y="5959384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CRI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996852F-6522-4814-9109-C612ECE2E5EF}"/>
              </a:ext>
            </a:extLst>
          </p:cNvPr>
          <p:cNvSpPr/>
          <p:nvPr/>
        </p:nvSpPr>
        <p:spPr>
          <a:xfrm>
            <a:off x="6515102" y="3638225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CRI</a:t>
            </a:r>
          </a:p>
        </p:txBody>
      </p:sp>
      <p:sp>
        <p:nvSpPr>
          <p:cNvPr id="37" name="Heptagon 36">
            <a:extLst>
              <a:ext uri="{FF2B5EF4-FFF2-40B4-BE49-F238E27FC236}">
                <a16:creationId xmlns:a16="http://schemas.microsoft.com/office/drawing/2014/main" id="{7A4AB6AB-6165-4136-B145-89F3B971A698}"/>
              </a:ext>
            </a:extLst>
          </p:cNvPr>
          <p:cNvSpPr/>
          <p:nvPr/>
        </p:nvSpPr>
        <p:spPr>
          <a:xfrm>
            <a:off x="8023859" y="4884482"/>
            <a:ext cx="1522401" cy="1360171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ube1">
            <a:extLst>
              <a:ext uri="{FF2B5EF4-FFF2-40B4-BE49-F238E27FC236}">
                <a16:creationId xmlns:a16="http://schemas.microsoft.com/office/drawing/2014/main" id="{3D294163-941B-4347-AB88-AADAFE9626B3}"/>
              </a:ext>
            </a:extLst>
          </p:cNvPr>
          <p:cNvSpPr/>
          <p:nvPr/>
        </p:nvSpPr>
        <p:spPr>
          <a:xfrm>
            <a:off x="8358592" y="5222083"/>
            <a:ext cx="739629" cy="725388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9C1BBB-3709-4EED-8640-117A2D678CBF}"/>
              </a:ext>
            </a:extLst>
          </p:cNvPr>
          <p:cNvSpPr txBox="1"/>
          <p:nvPr/>
        </p:nvSpPr>
        <p:spPr>
          <a:xfrm>
            <a:off x="8310661" y="5485626"/>
            <a:ext cx="62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POD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EAC6926D-2DE0-4D95-8BE2-C65BE2459780}"/>
              </a:ext>
            </a:extLst>
          </p:cNvPr>
          <p:cNvSpPr/>
          <p:nvPr/>
        </p:nvSpPr>
        <p:spPr>
          <a:xfrm>
            <a:off x="2517867" y="3446133"/>
            <a:ext cx="1288323" cy="357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master</a:t>
            </a:r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3E5FF0F7-B292-4003-9ABC-66662FA1E125}"/>
              </a:ext>
            </a:extLst>
          </p:cNvPr>
          <p:cNvSpPr/>
          <p:nvPr/>
        </p:nvSpPr>
        <p:spPr>
          <a:xfrm rot="1017172">
            <a:off x="7397982" y="4934871"/>
            <a:ext cx="931715" cy="42491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E8F4E82-16B8-4D54-A9F2-9D8003678519}"/>
              </a:ext>
            </a:extLst>
          </p:cNvPr>
          <p:cNvSpPr/>
          <p:nvPr/>
        </p:nvSpPr>
        <p:spPr>
          <a:xfrm>
            <a:off x="3099081" y="1220693"/>
            <a:ext cx="902968" cy="4343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Kubelet</a:t>
            </a:r>
            <a:endParaRPr lang="en-US" dirty="0"/>
          </a:p>
        </p:txBody>
      </p:sp>
      <p:sp>
        <p:nvSpPr>
          <p:cNvPr id="2" name="Arrow: Left 1">
            <a:extLst>
              <a:ext uri="{FF2B5EF4-FFF2-40B4-BE49-F238E27FC236}">
                <a16:creationId xmlns:a16="http://schemas.microsoft.com/office/drawing/2014/main" id="{98598DF7-20CF-4334-9877-6907736017B9}"/>
              </a:ext>
            </a:extLst>
          </p:cNvPr>
          <p:cNvSpPr/>
          <p:nvPr/>
        </p:nvSpPr>
        <p:spPr>
          <a:xfrm>
            <a:off x="2339286" y="1287159"/>
            <a:ext cx="744501" cy="187883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Left 42">
            <a:extLst>
              <a:ext uri="{FF2B5EF4-FFF2-40B4-BE49-F238E27FC236}">
                <a16:creationId xmlns:a16="http://schemas.microsoft.com/office/drawing/2014/main" id="{4145CA63-6AFE-4C92-BD94-4EFFC9380AFF}"/>
              </a:ext>
            </a:extLst>
          </p:cNvPr>
          <p:cNvSpPr/>
          <p:nvPr/>
        </p:nvSpPr>
        <p:spPr>
          <a:xfrm rot="16365961">
            <a:off x="3274981" y="1806464"/>
            <a:ext cx="538336" cy="187883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Left 43">
            <a:extLst>
              <a:ext uri="{FF2B5EF4-FFF2-40B4-BE49-F238E27FC236}">
                <a16:creationId xmlns:a16="http://schemas.microsoft.com/office/drawing/2014/main" id="{ED481BB3-793F-4992-81E9-0A1EFA07DFBE}"/>
              </a:ext>
            </a:extLst>
          </p:cNvPr>
          <p:cNvSpPr/>
          <p:nvPr/>
        </p:nvSpPr>
        <p:spPr>
          <a:xfrm rot="19187309">
            <a:off x="2152895" y="1759154"/>
            <a:ext cx="1075581" cy="187883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Left 44">
            <a:extLst>
              <a:ext uri="{FF2B5EF4-FFF2-40B4-BE49-F238E27FC236}">
                <a16:creationId xmlns:a16="http://schemas.microsoft.com/office/drawing/2014/main" id="{C3182995-E843-490F-BC57-E380A228ED0B}"/>
              </a:ext>
            </a:extLst>
          </p:cNvPr>
          <p:cNvSpPr/>
          <p:nvPr/>
        </p:nvSpPr>
        <p:spPr>
          <a:xfrm rot="17813271">
            <a:off x="1840920" y="2340050"/>
            <a:ext cx="1815329" cy="187883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070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2" grpId="0" animBg="1"/>
      <p:bldP spid="2" grpId="0" animBg="1"/>
      <p:bldP spid="43" grpId="0" animBg="1"/>
      <p:bldP spid="44" grpId="0" animBg="1"/>
      <p:bldP spid="4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283E4-4781-4D5E-A1AA-77BADD117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046480"/>
            <a:ext cx="11115040" cy="513048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Static Pods are managed directly by the </a:t>
            </a:r>
            <a:r>
              <a:rPr lang="en-US" dirty="0" err="1"/>
              <a:t>kubelet</a:t>
            </a:r>
            <a:r>
              <a:rPr lang="en-US" dirty="0"/>
              <a:t> daemon on a specific node, and supervises them (and restarts it if it fails), </a:t>
            </a:r>
          </a:p>
          <a:p>
            <a:endParaRPr lang="en-US" dirty="0"/>
          </a:p>
          <a:p>
            <a:r>
              <a:rPr lang="en-US" dirty="0"/>
              <a:t>It means that API server not monitor them.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main use for static Pods is to run a self-hosted control plane: in other words, using the </a:t>
            </a:r>
            <a:r>
              <a:rPr lang="en-US" dirty="0" err="1"/>
              <a:t>Kubelet</a:t>
            </a:r>
            <a:r>
              <a:rPr lang="en-US" dirty="0"/>
              <a:t> to supervise the individual control plane components.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Kubelet</a:t>
            </a:r>
            <a:r>
              <a:rPr lang="en-US" dirty="0"/>
              <a:t> automatically tries to create a mirror Pod on the Kubernetes API server for each static Pod. This means that the Pods running on a </a:t>
            </a:r>
            <a:r>
              <a:rPr lang="en-US" b="1" dirty="0"/>
              <a:t>node are visible on the API server but cannot be controlled from there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Static Pods are always bound to one </a:t>
            </a:r>
            <a:r>
              <a:rPr lang="en-US" dirty="0" err="1"/>
              <a:t>Kubelet</a:t>
            </a:r>
            <a:r>
              <a:rPr lang="en-US" dirty="0"/>
              <a:t> on a specific node. </a:t>
            </a:r>
          </a:p>
          <a:p>
            <a:endParaRPr lang="en-US" dirty="0"/>
          </a:p>
        </p:txBody>
      </p:sp>
      <p:sp>
        <p:nvSpPr>
          <p:cNvPr id="4" name="static">
            <a:extLst>
              <a:ext uri="{FF2B5EF4-FFF2-40B4-BE49-F238E27FC236}">
                <a16:creationId xmlns:a16="http://schemas.microsoft.com/office/drawing/2014/main" id="{D425DC5E-0E67-451A-B46C-0A859246F2D2}"/>
              </a:ext>
            </a:extLst>
          </p:cNvPr>
          <p:cNvSpPr/>
          <p:nvPr/>
        </p:nvSpPr>
        <p:spPr>
          <a:xfrm>
            <a:off x="4500880" y="0"/>
            <a:ext cx="2722880" cy="894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Static POD</a:t>
            </a:r>
          </a:p>
        </p:txBody>
      </p:sp>
    </p:spTree>
    <p:extLst>
      <p:ext uri="{BB962C8B-B14F-4D97-AF65-F5344CB8AC3E}">
        <p14:creationId xmlns:p14="http://schemas.microsoft.com/office/powerpoint/2010/main" val="1446803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1641</TotalTime>
  <Words>1644</Words>
  <Application>Microsoft Office PowerPoint</Application>
  <PresentationFormat>Widescreen</PresentationFormat>
  <Paragraphs>275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Wingdings</vt:lpstr>
      <vt:lpstr>Office Theme</vt:lpstr>
      <vt:lpstr>PowerPoint Presentation</vt:lpstr>
      <vt:lpstr>                        POD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Static POD</vt:lpstr>
      <vt:lpstr>PowerPoint Presentation</vt:lpstr>
      <vt:lpstr>How can we create a pod from command line?</vt:lpstr>
      <vt:lpstr>Create a yaml file from command</vt:lpstr>
      <vt:lpstr>A Pod with two containers</vt:lpstr>
      <vt:lpstr>POD commands</vt:lpstr>
      <vt:lpstr>Pod Phase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RANA Anish OBS/OINIS</dc:creator>
  <cp:lastModifiedBy>RANA Anish OBS/OINIS</cp:lastModifiedBy>
  <cp:revision>47</cp:revision>
  <dcterms:created xsi:type="dcterms:W3CDTF">2022-11-22T17:04:35Z</dcterms:created>
  <dcterms:modified xsi:type="dcterms:W3CDTF">2023-01-01T08:52:14Z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7222825-62ea-40f3-96b5-5375c07996e2_Enabled">
    <vt:lpwstr>true</vt:lpwstr>
  </property>
  <property fmtid="{D5CDD505-2E9C-101B-9397-08002B2CF9AE}" pid="3" name="MSIP_Label_07222825-62ea-40f3-96b5-5375c07996e2_SetDate">
    <vt:lpwstr>2022-11-22T17:04:42Z</vt:lpwstr>
  </property>
  <property fmtid="{D5CDD505-2E9C-101B-9397-08002B2CF9AE}" pid="4" name="MSIP_Label_07222825-62ea-40f3-96b5-5375c07996e2_Method">
    <vt:lpwstr>Privileged</vt:lpwstr>
  </property>
  <property fmtid="{D5CDD505-2E9C-101B-9397-08002B2CF9AE}" pid="5" name="MSIP_Label_07222825-62ea-40f3-96b5-5375c07996e2_Name">
    <vt:lpwstr>unrestricted_parent.2</vt:lpwstr>
  </property>
  <property fmtid="{D5CDD505-2E9C-101B-9397-08002B2CF9AE}" pid="6" name="MSIP_Label_07222825-62ea-40f3-96b5-5375c07996e2_SiteId">
    <vt:lpwstr>90c7a20a-f34b-40bf-bc48-b9253b6f5d20</vt:lpwstr>
  </property>
  <property fmtid="{D5CDD505-2E9C-101B-9397-08002B2CF9AE}" pid="7" name="MSIP_Label_07222825-62ea-40f3-96b5-5375c07996e2_ActionId">
    <vt:lpwstr>d5d78fa8-c76a-404d-9f5b-18f2b5a00bdf</vt:lpwstr>
  </property>
  <property fmtid="{D5CDD505-2E9C-101B-9397-08002B2CF9AE}" pid="8" name="MSIP_Label_07222825-62ea-40f3-96b5-5375c07996e2_ContentBits">
    <vt:lpwstr>0</vt:lpwstr>
  </property>
</Properties>
</file>

<file path=docProps/thumbnail.jpeg>
</file>